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theme/themeOverride5.xml" ContentType="application/vnd.openxmlformats-officedocument.themeOverride+xml"/>
  <Override PartName="/ppt/charts/chart9.xml" ContentType="application/vnd.openxmlformats-officedocument.drawingml.chart+xml"/>
  <Override PartName="/ppt/theme/themeOverride6.xml" ContentType="application/vnd.openxmlformats-officedocument.themeOverride+xml"/>
  <Override PartName="/ppt/charts/chart10.xml" ContentType="application/vnd.openxmlformats-officedocument.drawingml.chart+xml"/>
  <Override PartName="/ppt/theme/themeOverride7.xml" ContentType="application/vnd.openxmlformats-officedocument.themeOverrid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theme/themeOverride8.xml" ContentType="application/vnd.openxmlformats-officedocument.themeOverride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theme/themeOverride9.xml" ContentType="application/vnd.openxmlformats-officedocument.themeOverride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0.xml" ContentType="application/vnd.openxmlformats-officedocument.themeOverrid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54" r:id="rId1"/>
    <p:sldMasterId id="2147483860" r:id="rId2"/>
  </p:sldMasterIdLst>
  <p:notesMasterIdLst>
    <p:notesMasterId r:id="rId47"/>
  </p:notesMasterIdLst>
  <p:handoutMasterIdLst>
    <p:handoutMasterId r:id="rId48"/>
  </p:handoutMasterIdLst>
  <p:sldIdLst>
    <p:sldId id="281" r:id="rId3"/>
    <p:sldId id="271" r:id="rId4"/>
    <p:sldId id="1141" r:id="rId5"/>
    <p:sldId id="322" r:id="rId6"/>
    <p:sldId id="283" r:id="rId7"/>
    <p:sldId id="285" r:id="rId8"/>
    <p:sldId id="286" r:id="rId9"/>
    <p:sldId id="1170" r:id="rId10"/>
    <p:sldId id="291" r:id="rId11"/>
    <p:sldId id="296" r:id="rId12"/>
    <p:sldId id="1192" r:id="rId13"/>
    <p:sldId id="1166" r:id="rId14"/>
    <p:sldId id="300" r:id="rId15"/>
    <p:sldId id="1148" r:id="rId16"/>
    <p:sldId id="1172" r:id="rId17"/>
    <p:sldId id="1149" r:id="rId18"/>
    <p:sldId id="1171" r:id="rId19"/>
    <p:sldId id="1167" r:id="rId20"/>
    <p:sldId id="325" r:id="rId21"/>
    <p:sldId id="1120" r:id="rId22"/>
    <p:sldId id="1118" r:id="rId23"/>
    <p:sldId id="1173" r:id="rId24"/>
    <p:sldId id="1168" r:id="rId25"/>
    <p:sldId id="1146" r:id="rId26"/>
    <p:sldId id="806" r:id="rId27"/>
    <p:sldId id="1187" r:id="rId28"/>
    <p:sldId id="1042" r:id="rId29"/>
    <p:sldId id="1156" r:id="rId30"/>
    <p:sldId id="1160" r:id="rId31"/>
    <p:sldId id="1162" r:id="rId32"/>
    <p:sldId id="1163" r:id="rId33"/>
    <p:sldId id="1188" r:id="rId34"/>
    <p:sldId id="1164" r:id="rId35"/>
    <p:sldId id="1174" r:id="rId36"/>
    <p:sldId id="1175" r:id="rId37"/>
    <p:sldId id="1182" r:id="rId38"/>
    <p:sldId id="1189" r:id="rId39"/>
    <p:sldId id="1190" r:id="rId40"/>
    <p:sldId id="1191" r:id="rId41"/>
    <p:sldId id="1169" r:id="rId42"/>
    <p:sldId id="1158" r:id="rId43"/>
    <p:sldId id="1185" r:id="rId44"/>
    <p:sldId id="1186" r:id="rId45"/>
    <p:sldId id="1152" r:id="rId46"/>
  </p:sldIdLst>
  <p:sldSz cx="9144000" cy="6858000" type="screen4x3"/>
  <p:notesSz cx="68580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27" userDrawn="1">
          <p15:clr>
            <a:srgbClr val="A4A3A4"/>
          </p15:clr>
        </p15:guide>
        <p15:guide id="2" pos="55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4CA6"/>
    <a:srgbClr val="048000"/>
    <a:srgbClr val="FFFFFF"/>
    <a:srgbClr val="375577"/>
    <a:srgbClr val="FFFFC0"/>
    <a:srgbClr val="9DCBF6"/>
    <a:srgbClr val="8FA1A5"/>
    <a:srgbClr val="6EBF8E"/>
    <a:srgbClr val="6EC085"/>
    <a:srgbClr val="4A8E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583" autoAdjust="0"/>
    <p:restoredTop sz="99708" autoAdjust="0"/>
  </p:normalViewPr>
  <p:slideViewPr>
    <p:cSldViewPr snapToGrid="0">
      <p:cViewPr varScale="1">
        <p:scale>
          <a:sx n="128" d="100"/>
          <a:sy n="128" d="100"/>
        </p:scale>
        <p:origin x="2280" y="176"/>
      </p:cViewPr>
      <p:guideLst>
        <p:guide orient="horz" pos="927"/>
        <p:guide pos="55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8" d="100"/>
          <a:sy n="78" d="100"/>
        </p:scale>
        <p:origin x="2887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51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7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8.xm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3.xlsx"/><Relationship Id="rId1" Type="http://schemas.openxmlformats.org/officeDocument/2006/relationships/themeOverride" Target="../theme/themeOverride9.xm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15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5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>
                <a:solidFill>
                  <a:srgbClr val="000000"/>
                </a:solidFill>
                <a:latin typeface="Georgia (Body)"/>
              </a:defRPr>
            </a:pPr>
            <a:r>
              <a:rPr lang="en-US" sz="1400" dirty="0">
                <a:solidFill>
                  <a:srgbClr val="000000"/>
                </a:solidFill>
                <a:latin typeface="Georgia (Body)"/>
              </a:rPr>
              <a:t>National Inquiries</a:t>
            </a:r>
          </a:p>
          <a:p>
            <a:pPr>
              <a:defRPr sz="1400">
                <a:solidFill>
                  <a:srgbClr val="000000"/>
                </a:solidFill>
                <a:latin typeface="Georgia (Body)"/>
              </a:defRPr>
            </a:pPr>
            <a:r>
              <a:rPr lang="en-US" sz="1400" dirty="0">
                <a:solidFill>
                  <a:srgbClr val="000000"/>
                </a:solidFill>
                <a:latin typeface="Georgia (Body)"/>
              </a:rPr>
              <a:t>All Programs and Award Levels</a:t>
            </a:r>
          </a:p>
        </c:rich>
      </c:tx>
      <c:layout>
        <c:manualLayout>
          <c:xMode val="edge"/>
          <c:yMode val="edge"/>
          <c:x val="0.32957983187329998"/>
          <c:y val="2.2294953901452402E-2"/>
        </c:manualLayout>
      </c:layout>
      <c:overlay val="0"/>
      <c:spPr>
        <a:noFill/>
      </c:spPr>
    </c:title>
    <c:autoTitleDeleted val="0"/>
    <c:plotArea>
      <c:layout>
        <c:manualLayout>
          <c:layoutTarget val="inner"/>
          <c:xMode val="edge"/>
          <c:yMode val="edge"/>
          <c:x val="9.7244877870638902E-2"/>
          <c:y val="0.17472275106900401"/>
          <c:w val="0.88627673800655005"/>
          <c:h val="0.73742529312774596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Sheet1!$B$2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4A8EF0"/>
            </a:solidFill>
          </c:spPr>
          <c:invertIfNegative val="0"/>
          <c:cat>
            <c:strRef>
              <c:f>Sheet1!$A$3:$A$14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Sheet1!$B$3:$B$14</c:f>
              <c:numCache>
                <c:formatCode>#,##0</c:formatCode>
                <c:ptCount val="12"/>
                <c:pt idx="1">
                  <c:v>745548</c:v>
                </c:pt>
                <c:pt idx="2">
                  <c:v>786135</c:v>
                </c:pt>
                <c:pt idx="3">
                  <c:v>766250</c:v>
                </c:pt>
                <c:pt idx="4">
                  <c:v>736034</c:v>
                </c:pt>
                <c:pt idx="5">
                  <c:v>734363</c:v>
                </c:pt>
                <c:pt idx="6">
                  <c:v>758492</c:v>
                </c:pt>
                <c:pt idx="7">
                  <c:v>846692</c:v>
                </c:pt>
                <c:pt idx="8">
                  <c:v>764987</c:v>
                </c:pt>
                <c:pt idx="9">
                  <c:v>708900</c:v>
                </c:pt>
                <c:pt idx="10">
                  <c:v>661124</c:v>
                </c:pt>
                <c:pt idx="11">
                  <c:v>602378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AC-D14C-AC3F-5150658E7DA8}"/>
            </c:ext>
          </c:extLst>
        </c:ser>
        <c:ser>
          <c:idx val="0"/>
          <c:order val="1"/>
          <c:tx>
            <c:strRef>
              <c:f>Sheet1!$C$2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6EC085"/>
            </a:solidFill>
            <a:ln>
              <a:noFill/>
            </a:ln>
          </c:spPr>
          <c:invertIfNegative val="0"/>
          <c:cat>
            <c:strRef>
              <c:f>Sheet1!$A$3:$A$14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Sheet1!$C$3:$C$14</c:f>
              <c:numCache>
                <c:formatCode>#,##0</c:formatCode>
                <c:ptCount val="12"/>
                <c:pt idx="0">
                  <c:v>762943</c:v>
                </c:pt>
                <c:pt idx="1">
                  <c:v>647390</c:v>
                </c:pt>
                <c:pt idx="2">
                  <c:v>713048</c:v>
                </c:pt>
                <c:pt idx="3">
                  <c:v>641587</c:v>
                </c:pt>
                <c:pt idx="4">
                  <c:v>695915</c:v>
                </c:pt>
                <c:pt idx="5">
                  <c:v>649854</c:v>
                </c:pt>
                <c:pt idx="6">
                  <c:v>670539</c:v>
                </c:pt>
                <c:pt idx="7">
                  <c:v>763433</c:v>
                </c:pt>
                <c:pt idx="8">
                  <c:v>674283</c:v>
                </c:pt>
                <c:pt idx="9">
                  <c:v>675685</c:v>
                </c:pt>
                <c:pt idx="10">
                  <c:v>612162</c:v>
                </c:pt>
                <c:pt idx="11">
                  <c:v>562296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2AC-D14C-AC3F-5150658E7DA8}"/>
            </c:ext>
          </c:extLst>
        </c:ser>
        <c:ser>
          <c:idx val="1"/>
          <c:order val="2"/>
          <c:tx>
            <c:strRef>
              <c:f>Sheet1!$D$2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C33362"/>
            </a:solidFill>
          </c:spPr>
          <c:invertIfNegative val="0"/>
          <c:cat>
            <c:strRef>
              <c:f>Sheet1!$A$3:$A$14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Sheet1!$D$3:$D$14</c:f>
              <c:numCache>
                <c:formatCode>#,##0</c:formatCode>
                <c:ptCount val="12"/>
                <c:pt idx="0">
                  <c:v>780770</c:v>
                </c:pt>
                <c:pt idx="1">
                  <c:v>641043</c:v>
                </c:pt>
                <c:pt idx="2">
                  <c:v>662628</c:v>
                </c:pt>
                <c:pt idx="3">
                  <c:v>644053</c:v>
                </c:pt>
                <c:pt idx="4">
                  <c:v>713833</c:v>
                </c:pt>
                <c:pt idx="5">
                  <c:v>645952</c:v>
                </c:pt>
                <c:pt idx="6">
                  <c:v>679964</c:v>
                </c:pt>
                <c:pt idx="7">
                  <c:v>762099</c:v>
                </c:pt>
                <c:pt idx="8">
                  <c:v>676559</c:v>
                </c:pt>
                <c:pt idx="9">
                  <c:v>735239</c:v>
                </c:pt>
                <c:pt idx="10">
                  <c:v>653285</c:v>
                </c:pt>
                <c:pt idx="11">
                  <c:v>611437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2AC-D14C-AC3F-5150658E7DA8}"/>
            </c:ext>
          </c:extLst>
        </c:ser>
        <c:ser>
          <c:idx val="3"/>
          <c:order val="3"/>
          <c:tx>
            <c:strRef>
              <c:f>Sheet1!$E$2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4A8EF0">
                <a:lumMod val="50000"/>
              </a:srgbClr>
            </a:solidFill>
            <a:ln>
              <a:solidFill>
                <a:srgbClr val="4A8EF0">
                  <a:lumMod val="50000"/>
                </a:srgbClr>
              </a:solidFill>
            </a:ln>
          </c:spPr>
          <c:invertIfNegative val="0"/>
          <c:cat>
            <c:strRef>
              <c:f>Sheet1!$A$3:$A$14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Sheet1!$E$3:$E$14</c:f>
              <c:numCache>
                <c:formatCode>#,##0</c:formatCode>
                <c:ptCount val="12"/>
                <c:pt idx="0">
                  <c:v>810098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2AC-D14C-AC3F-5150658E7D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50"/>
        <c:axId val="-2064049080"/>
        <c:axId val="-2058768920"/>
      </c:barChart>
      <c:catAx>
        <c:axId val="-20640490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000000"/>
                </a:solidFill>
                <a:latin typeface="Georgia (Body)"/>
              </a:defRPr>
            </a:pPr>
            <a:endParaRPr lang="en-US"/>
          </a:p>
        </c:txPr>
        <c:crossAx val="-2058768920"/>
        <c:crosses val="autoZero"/>
        <c:auto val="1"/>
        <c:lblAlgn val="ctr"/>
        <c:lblOffset val="100"/>
        <c:noMultiLvlLbl val="0"/>
      </c:catAx>
      <c:valAx>
        <c:axId val="-2058768920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000000"/>
                </a:solidFill>
                <a:latin typeface="Georgia (Body)"/>
              </a:defRPr>
            </a:pPr>
            <a:endParaRPr lang="en-US"/>
          </a:p>
        </c:txPr>
        <c:crossAx val="-206404908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36222012549758098"/>
          <c:y val="0.113274165393009"/>
          <c:w val="0.274592395903972"/>
          <c:h val="5.43400002413824E-2"/>
        </c:manualLayout>
      </c:layout>
      <c:overlay val="0"/>
      <c:spPr>
        <a:noFill/>
      </c:spPr>
      <c:txPr>
        <a:bodyPr/>
        <a:lstStyle/>
        <a:p>
          <a:pPr>
            <a:defRPr sz="1200">
              <a:solidFill>
                <a:srgbClr val="000000"/>
              </a:solidFill>
              <a:latin typeface="Georgia (Body)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100">
          <a:solidFill>
            <a:srgbClr val="595959"/>
          </a:solidFill>
        </a:defRPr>
      </a:pPr>
      <a:endParaRPr lang="en-US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 rtl="0">
              <a:defRPr sz="1400"/>
            </a:pPr>
            <a:r>
              <a:rPr lang="en-US" sz="1800" dirty="0"/>
              <a:t>Five Cities With the Most Inquiries Since January 2012</a:t>
            </a:r>
          </a:p>
          <a:p>
            <a:pPr algn="ctr" rtl="0">
              <a:defRPr sz="1400"/>
            </a:pPr>
            <a:r>
              <a:rPr lang="en-US" sz="1400" b="0" dirty="0"/>
              <a:t>Year-over-Year Change in</a:t>
            </a:r>
            <a:r>
              <a:rPr lang="en-US" sz="1400" b="0" baseline="0" dirty="0"/>
              <a:t> January </a:t>
            </a:r>
            <a:r>
              <a:rPr lang="en-US" sz="1400" b="0" dirty="0"/>
              <a:t>Inquiries</a:t>
            </a:r>
          </a:p>
        </c:rich>
      </c:tx>
      <c:layout>
        <c:manualLayout>
          <c:xMode val="edge"/>
          <c:yMode val="edge"/>
          <c:x val="0.12758253902472699"/>
          <c:y val="1.1815241347377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4350163466408797E-2"/>
          <c:y val="0.25679940534668599"/>
          <c:w val="0.90659036703708196"/>
          <c:h val="0.54890412853084203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Sheet1!$B$2</c:f>
              <c:strCache>
                <c:ptCount val="1"/>
                <c:pt idx="0">
                  <c:v>2018 YoY % Change</c:v>
                </c:pt>
              </c:strCache>
            </c:strRef>
          </c:tx>
          <c:spPr>
            <a:solidFill>
              <a:srgbClr val="4A8EF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Sheet1!$A$3:$A$7</c:f>
              <c:strCache>
                <c:ptCount val="5"/>
                <c:pt idx="0">
                  <c:v>Chicago, IL</c:v>
                </c:pt>
                <c:pt idx="1">
                  <c:v>Houston, TX</c:v>
                </c:pt>
                <c:pt idx="2">
                  <c:v>Los Angeles, CA</c:v>
                </c:pt>
                <c:pt idx="3">
                  <c:v>New York, NY</c:v>
                </c:pt>
                <c:pt idx="4">
                  <c:v>Philadelphia, PA</c:v>
                </c:pt>
              </c:strCache>
            </c:strRef>
          </c:cat>
          <c:val>
            <c:numRef>
              <c:f>Sheet1!$B$3:$B$7</c:f>
              <c:numCache>
                <c:formatCode>0%</c:formatCode>
                <c:ptCount val="5"/>
                <c:pt idx="0">
                  <c:v>-0.13905502392344499</c:v>
                </c:pt>
                <c:pt idx="1">
                  <c:v>-1.9878081102570899E-2</c:v>
                </c:pt>
                <c:pt idx="2">
                  <c:v>-3.8625619739421198E-2</c:v>
                </c:pt>
                <c:pt idx="3">
                  <c:v>5.3794379078251103E-2</c:v>
                </c:pt>
                <c:pt idx="4">
                  <c:v>3.1216466686176999E-2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F3-454F-87B6-57901B21F4CB}"/>
            </c:ext>
          </c:extLst>
        </c:ser>
        <c:ser>
          <c:idx val="0"/>
          <c:order val="1"/>
          <c:tx>
            <c:strRef>
              <c:f>Sheet1!$C$2</c:f>
              <c:strCache>
                <c:ptCount val="1"/>
                <c:pt idx="0">
                  <c:v>2019 YoY % Change</c:v>
                </c:pt>
              </c:strCache>
            </c:strRef>
          </c:tx>
          <c:spPr>
            <a:solidFill>
              <a:srgbClr val="6EC085"/>
            </a:solidFill>
          </c:spPr>
          <c:invertIfNegative val="0"/>
          <c:dPt>
            <c:idx val="3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0-9685-4C01-BF18-504B78164749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2-2817-442A-A3CC-B4F887FAE091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Sheet1!$A$3:$A$7</c:f>
              <c:strCache>
                <c:ptCount val="5"/>
                <c:pt idx="0">
                  <c:v>Chicago, IL</c:v>
                </c:pt>
                <c:pt idx="1">
                  <c:v>Houston, TX</c:v>
                </c:pt>
                <c:pt idx="2">
                  <c:v>Los Angeles, CA</c:v>
                </c:pt>
                <c:pt idx="3">
                  <c:v>New York, NY</c:v>
                </c:pt>
                <c:pt idx="4">
                  <c:v>Philadelphia, PA</c:v>
                </c:pt>
              </c:strCache>
            </c:strRef>
          </c:cat>
          <c:val>
            <c:numRef>
              <c:f>Sheet1!$C$3:$C$7</c:f>
              <c:numCache>
                <c:formatCode>0%</c:formatCode>
                <c:ptCount val="5"/>
                <c:pt idx="0">
                  <c:v>0.13094824591872201</c:v>
                </c:pt>
                <c:pt idx="1">
                  <c:v>0.13263926446728</c:v>
                </c:pt>
                <c:pt idx="2">
                  <c:v>0.10170304629407501</c:v>
                </c:pt>
                <c:pt idx="3">
                  <c:v>-2.0965382740126701E-2</c:v>
                </c:pt>
                <c:pt idx="4">
                  <c:v>-0.193264591807776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FF3-454F-87B6-57901B21F4C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-2082426552"/>
        <c:axId val="-2066998616"/>
      </c:barChart>
      <c:catAx>
        <c:axId val="-20824265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0" vert="horz"/>
          <a:lstStyle/>
          <a:p>
            <a:pPr>
              <a:defRPr/>
            </a:pPr>
            <a:endParaRPr lang="en-US"/>
          </a:p>
        </c:txPr>
        <c:crossAx val="-2066998616"/>
        <c:crosses val="autoZero"/>
        <c:auto val="1"/>
        <c:lblAlgn val="ctr"/>
        <c:lblOffset val="500"/>
        <c:noMultiLvlLbl val="0"/>
      </c:catAx>
      <c:valAx>
        <c:axId val="-2066998616"/>
        <c:scaling>
          <c:orientation val="minMax"/>
          <c:max val="0.25"/>
        </c:scaling>
        <c:delete val="0"/>
        <c:axPos val="l"/>
        <c:numFmt formatCode="0%" sourceLinked="1"/>
        <c:majorTickMark val="out"/>
        <c:minorTickMark val="none"/>
        <c:tickLblPos val="nextTo"/>
        <c:crossAx val="-208242655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29843348528802299"/>
          <c:y val="0.15716890529688299"/>
          <c:w val="0.39436109959939197"/>
          <c:h val="5.9909636841739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200">
          <a:solidFill>
            <a:srgbClr val="000000"/>
          </a:solidFill>
          <a:latin typeface="Georgia (Body)"/>
        </a:defRPr>
      </a:pPr>
      <a:endParaRPr lang="en-US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>
                <a:solidFill>
                  <a:srgbClr val="000000"/>
                </a:solidFill>
              </a:rPr>
              <a:t>Change in Inquiries</a:t>
            </a:r>
          </a:p>
          <a:p>
            <a:pPr>
              <a:defRPr sz="2128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en-US" sz="1400" b="0" dirty="0">
                <a:solidFill>
                  <a:srgbClr val="000000"/>
                </a:solidFill>
              </a:rPr>
              <a:t>January YoY</a:t>
            </a:r>
          </a:p>
        </c:rich>
      </c:tx>
      <c:layout>
        <c:manualLayout>
          <c:xMode val="edge"/>
          <c:yMode val="edge"/>
          <c:x val="0.35627957329557403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2.2849316888797901E-2"/>
          <c:y val="0.16740743347162601"/>
          <c:w val="0.74153771670909696"/>
          <c:h val="0.7707567310736700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Program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35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6-D7B9-41F2-B2DA-0F518AA72508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AF01-6748-840E-CBC2FDFA5D94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AF01-6748-840E-CBC2FDFA5D94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AF01-6748-840E-CBC2FDFA5D9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40404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5"/>
                <c:pt idx="0">
                  <c:v>Undergraduate certificate</c:v>
                </c:pt>
                <c:pt idx="1">
                  <c:v>Associate's degree</c:v>
                </c:pt>
                <c:pt idx="2">
                  <c:v>Bachelor's degree</c:v>
                </c:pt>
                <c:pt idx="3">
                  <c:v>Master's degree</c:v>
                </c:pt>
                <c:pt idx="4">
                  <c:v>Doctoral Degree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5"/>
                <c:pt idx="0">
                  <c:v>-5.4528400871182603E-2</c:v>
                </c:pt>
                <c:pt idx="1">
                  <c:v>0.106656220193487</c:v>
                </c:pt>
                <c:pt idx="2">
                  <c:v>0.12761146299696699</c:v>
                </c:pt>
                <c:pt idx="3">
                  <c:v>0.102276703816422</c:v>
                </c:pt>
                <c:pt idx="4">
                  <c:v>5.4004854368932001E-2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01-42BC-996F-D04B7AED11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-2077773416"/>
        <c:axId val="-2044216792"/>
      </c:barChart>
      <c:catAx>
        <c:axId val="-20777734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high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44216792"/>
        <c:crosses val="autoZero"/>
        <c:auto val="1"/>
        <c:lblAlgn val="ctr"/>
        <c:lblOffset val="100"/>
        <c:noMultiLvlLbl val="0"/>
      </c:catAx>
      <c:valAx>
        <c:axId val="-20442167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77773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>
                <a:solidFill>
                  <a:srgbClr val="000000"/>
                </a:solidFill>
                <a:latin typeface="Georgia (Body)"/>
              </a:defRPr>
            </a:pPr>
            <a:r>
              <a:rPr lang="en-US" sz="1800" dirty="0">
                <a:solidFill>
                  <a:srgbClr val="000000"/>
                </a:solidFill>
                <a:latin typeface="Georgia (Body)"/>
              </a:rPr>
              <a:t>Google Searches</a:t>
            </a:r>
          </a:p>
          <a:p>
            <a:pPr>
              <a:defRPr sz="1400">
                <a:solidFill>
                  <a:srgbClr val="000000"/>
                </a:solidFill>
                <a:latin typeface="Georgia (Body)"/>
              </a:defRPr>
            </a:pPr>
            <a:r>
              <a:rPr lang="en-US" sz="1400" b="0" dirty="0">
                <a:solidFill>
                  <a:srgbClr val="000000"/>
                </a:solidFill>
                <a:latin typeface="Georgia (Body)"/>
              </a:rPr>
              <a:t>200</a:t>
            </a:r>
            <a:r>
              <a:rPr lang="en-US" sz="1400" b="0" baseline="0" dirty="0">
                <a:solidFill>
                  <a:srgbClr val="000000"/>
                </a:solidFill>
                <a:latin typeface="Georgia (Body)"/>
              </a:rPr>
              <a:t> </a:t>
            </a:r>
            <a:r>
              <a:rPr lang="en-US" sz="1400" b="0" dirty="0">
                <a:solidFill>
                  <a:srgbClr val="000000"/>
                </a:solidFill>
                <a:latin typeface="Georgia (Body)"/>
              </a:rPr>
              <a:t>Largest</a:t>
            </a:r>
            <a:r>
              <a:rPr lang="en-US" sz="1400" b="0" baseline="0" dirty="0">
                <a:solidFill>
                  <a:srgbClr val="000000"/>
                </a:solidFill>
                <a:latin typeface="Georgia (Body)"/>
              </a:rPr>
              <a:t> Programs*</a:t>
            </a:r>
            <a:endParaRPr lang="en-US" sz="1400" b="0" dirty="0">
              <a:solidFill>
                <a:srgbClr val="000000"/>
              </a:solidFill>
              <a:latin typeface="Georgia (Body)"/>
            </a:endParaRPr>
          </a:p>
        </c:rich>
      </c:tx>
      <c:layout>
        <c:manualLayout>
          <c:xMode val="edge"/>
          <c:yMode val="edge"/>
          <c:x val="0.38350908900250102"/>
          <c:y val="2.0937854826233299E-2"/>
        </c:manualLayout>
      </c:layout>
      <c:overlay val="0"/>
      <c:spPr>
        <a:noFill/>
      </c:spPr>
    </c:title>
    <c:autoTitleDeleted val="0"/>
    <c:plotArea>
      <c:layout>
        <c:manualLayout>
          <c:layoutTarget val="inner"/>
          <c:xMode val="edge"/>
          <c:yMode val="edge"/>
          <c:x val="0.10259935008875599"/>
          <c:y val="0.25364197125795701"/>
          <c:w val="0.88627673800655005"/>
          <c:h val="0.67113312732283803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Sheet1!$B$2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4A8EF0"/>
            </a:solidFill>
            <a:ln>
              <a:solidFill>
                <a:srgbClr val="4A8EF0"/>
              </a:solidFill>
            </a:ln>
          </c:spPr>
          <c:invertIfNegative val="0"/>
          <c:cat>
            <c:strRef>
              <c:f>Sheet1!$A$3:$A$14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Sheet1!$B$3:$B$14</c:f>
            </c:numRef>
          </c:val>
          <c:extLst>
            <c:ext xmlns:c16="http://schemas.microsoft.com/office/drawing/2014/chart" uri="{C3380CC4-5D6E-409C-BE32-E72D297353CC}">
              <c16:uniqueId val="{00000000-3339-4EF6-806B-89B7C9786FD8}"/>
            </c:ext>
          </c:extLst>
        </c:ser>
        <c:ser>
          <c:idx val="0"/>
          <c:order val="1"/>
          <c:tx>
            <c:strRef>
              <c:f>Sheet1!$C$2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6EC085"/>
            </a:solidFill>
            <a:ln>
              <a:noFill/>
            </a:ln>
          </c:spPr>
          <c:invertIfNegative val="0"/>
          <c:cat>
            <c:strRef>
              <c:f>Sheet1!$A$3:$A$14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Sheet1!$C$3:$C$14</c:f>
              <c:numCache>
                <c:formatCode>#,##0</c:formatCode>
                <c:ptCount val="12"/>
                <c:pt idx="0">
                  <c:v>14058984.278000001</c:v>
                </c:pt>
                <c:pt idx="1">
                  <c:v>12189123.606000001</c:v>
                </c:pt>
                <c:pt idx="2">
                  <c:v>13395333.880000001</c:v>
                </c:pt>
                <c:pt idx="3">
                  <c:v>12572923.661</c:v>
                </c:pt>
                <c:pt idx="4">
                  <c:v>12996813.975</c:v>
                </c:pt>
                <c:pt idx="5">
                  <c:v>11099253.989</c:v>
                </c:pt>
                <c:pt idx="6">
                  <c:v>11373914.312000001</c:v>
                </c:pt>
                <c:pt idx="7">
                  <c:v>12873964.367000001</c:v>
                </c:pt>
                <c:pt idx="8">
                  <c:v>12618953.907</c:v>
                </c:pt>
                <c:pt idx="9">
                  <c:v>12750424.018999999</c:v>
                </c:pt>
                <c:pt idx="10">
                  <c:v>11574473.601</c:v>
                </c:pt>
                <c:pt idx="11">
                  <c:v>10338153.290999999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339-4EF6-806B-89B7C9786FD8}"/>
            </c:ext>
          </c:extLst>
        </c:ser>
        <c:ser>
          <c:idx val="1"/>
          <c:order val="2"/>
          <c:tx>
            <c:strRef>
              <c:f>Sheet1!$D$2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C33362"/>
            </a:solidFill>
          </c:spPr>
          <c:invertIfNegative val="0"/>
          <c:cat>
            <c:strRef>
              <c:f>Sheet1!$A$3:$A$14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Sheet1!$D$3:$D$14</c:f>
              <c:numCache>
                <c:formatCode>#,##0</c:formatCode>
                <c:ptCount val="12"/>
                <c:pt idx="0">
                  <c:v>13482424.544</c:v>
                </c:pt>
                <c:pt idx="1">
                  <c:v>11367803.754000001</c:v>
                </c:pt>
                <c:pt idx="2">
                  <c:v>12264704.077</c:v>
                </c:pt>
                <c:pt idx="3">
                  <c:v>12474634.232999999</c:v>
                </c:pt>
                <c:pt idx="4">
                  <c:v>12584074.794</c:v>
                </c:pt>
                <c:pt idx="5">
                  <c:v>10771494.913000001</c:v>
                </c:pt>
                <c:pt idx="6">
                  <c:v>11461125.445</c:v>
                </c:pt>
                <c:pt idx="7">
                  <c:v>13610015.541999999</c:v>
                </c:pt>
                <c:pt idx="8">
                  <c:v>12866154.567</c:v>
                </c:pt>
                <c:pt idx="9">
                  <c:v>13159374.603</c:v>
                </c:pt>
                <c:pt idx="10">
                  <c:v>11596534.186000001</c:v>
                </c:pt>
                <c:pt idx="11">
                  <c:v>11176634.184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339-4EF6-806B-89B7C9786FD8}"/>
            </c:ext>
          </c:extLst>
        </c:ser>
        <c:ser>
          <c:idx val="3"/>
          <c:order val="3"/>
          <c:tx>
            <c:strRef>
              <c:f>Sheet1!$E$2</c:f>
              <c:strCache>
                <c:ptCount val="1"/>
                <c:pt idx="0">
                  <c:v>2019</c:v>
                </c:pt>
              </c:strCache>
            </c:strRef>
          </c:tx>
          <c:invertIfNegative val="0"/>
          <c:cat>
            <c:strRef>
              <c:f>Sheet1!$A$3:$A$14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Sheet1!$E$3:$E$14</c:f>
              <c:numCache>
                <c:formatCode>General</c:formatCode>
                <c:ptCount val="12"/>
                <c:pt idx="0" formatCode="#,##0">
                  <c:v>14594785.685000001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C2-4024-BE88-DE64FB8C9C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50"/>
        <c:axId val="-2066831480"/>
        <c:axId val="-2062634168"/>
      </c:barChart>
      <c:catAx>
        <c:axId val="-20668314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000000"/>
                </a:solidFill>
                <a:latin typeface="Georgia (Body)"/>
              </a:defRPr>
            </a:pPr>
            <a:endParaRPr lang="en-US"/>
          </a:p>
        </c:txPr>
        <c:crossAx val="-2062634168"/>
        <c:crosses val="autoZero"/>
        <c:auto val="1"/>
        <c:lblAlgn val="ctr"/>
        <c:lblOffset val="100"/>
        <c:noMultiLvlLbl val="0"/>
      </c:catAx>
      <c:valAx>
        <c:axId val="-2062634168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000000"/>
                </a:solidFill>
                <a:latin typeface="Georgia (Body)"/>
              </a:defRPr>
            </a:pPr>
            <a:endParaRPr lang="en-US"/>
          </a:p>
        </c:txPr>
        <c:crossAx val="-206683148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39967099850396998"/>
          <c:y val="0.15524884317948201"/>
          <c:w val="0.205766773892153"/>
          <c:h val="6.1552595314653201E-2"/>
        </c:manualLayout>
      </c:layout>
      <c:overlay val="0"/>
      <c:spPr>
        <a:noFill/>
      </c:spPr>
      <c:txPr>
        <a:bodyPr/>
        <a:lstStyle/>
        <a:p>
          <a:pPr>
            <a:defRPr sz="1200">
              <a:solidFill>
                <a:srgbClr val="000000"/>
              </a:solidFill>
              <a:latin typeface="Georgia (Body)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100">
          <a:solidFill>
            <a:srgbClr val="595959"/>
          </a:solidFill>
        </a:defRPr>
      </a:pPr>
      <a:endParaRPr lang="en-US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>
                <a:solidFill>
                  <a:srgbClr val="000000"/>
                </a:solidFill>
              </a:rPr>
              <a:t>Fastest-Declining</a:t>
            </a:r>
            <a:r>
              <a:rPr lang="en-US" sz="1800" baseline="0" dirty="0">
                <a:solidFill>
                  <a:srgbClr val="000000"/>
                </a:solidFill>
              </a:rPr>
              <a:t> Programs</a:t>
            </a:r>
          </a:p>
          <a:p>
            <a:pPr>
              <a:defRPr sz="2128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en-US" sz="1400" b="0" baseline="0" dirty="0">
                <a:solidFill>
                  <a:srgbClr val="000000"/>
                </a:solidFill>
              </a:rPr>
              <a:t>January Google Searches</a:t>
            </a:r>
            <a:endParaRPr lang="en-US" sz="1400" b="0" dirty="0">
              <a:solidFill>
                <a:srgbClr val="000000"/>
              </a:solidFill>
            </a:endParaRPr>
          </a:p>
        </c:rich>
      </c:tx>
      <c:layout>
        <c:manualLayout>
          <c:xMode val="edge"/>
          <c:yMode val="edge"/>
          <c:x val="0.29427976452217802"/>
          <c:y val="5.5169262119807204E-3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304116764641649"/>
          <c:y val="0.16049546500494399"/>
          <c:w val="0.65284408870908905"/>
          <c:h val="0.7707567310736700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Program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1"/>
              </a:solidFill>
            </a:ln>
            <a:effectLst>
              <a:outerShdw blurRad="57150" dist="19050" dir="5400000" algn="ctr" rotWithShape="0">
                <a:srgbClr val="000000">
                  <a:alpha val="35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28575">
                <a:solidFill>
                  <a:srgbClr val="FF0000"/>
                </a:solidFill>
              </a:ln>
              <a:effectLst>
                <a:outerShdw blurRad="57150" dist="19050" dir="5400000" algn="ctr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2DD0-4649-960E-47B153A57C1B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 w="38100">
                <a:solidFill>
                  <a:schemeClr val="accent1"/>
                </a:solidFill>
              </a:ln>
              <a:effectLst>
                <a:outerShdw blurRad="57150" dist="19050" dir="5400000" algn="ctr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AF01-6748-840E-CBC2FDFA5D94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 w="28575">
                <a:solidFill>
                  <a:srgbClr val="FF0000"/>
                </a:solidFill>
              </a:ln>
              <a:effectLst>
                <a:outerShdw blurRad="57150" dist="19050" dir="5400000" algn="ctr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6-2DD0-4649-960E-47B153A57C1B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 w="28575">
                <a:solidFill>
                  <a:schemeClr val="accent1"/>
                </a:solidFill>
              </a:ln>
              <a:effectLst>
                <a:outerShdw blurRad="57150" dist="19050" dir="5400000" algn="ctr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A-0CCB-4261-8A03-71FE2B27649F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0CCB-4261-8A03-71FE2B27649F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/>
              </a:solidFill>
              <a:ln w="28575">
                <a:solidFill>
                  <a:srgbClr val="FF0000"/>
                </a:solidFill>
              </a:ln>
              <a:effectLst>
                <a:outerShdw blurRad="57150" dist="19050" dir="5400000" algn="ctr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AF01-6748-840E-CBC2FDFA5D94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AF01-6748-840E-CBC2FDFA5D94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1"/>
              </a:solidFill>
              <a:ln w="19050">
                <a:noFill/>
              </a:ln>
              <a:effectLst>
                <a:outerShdw blurRad="57150" dist="19050" dir="5400000" algn="ctr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E-EDDE-4B1A-80FE-DF6A74910487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1"/>
              </a:solidFill>
              <a:ln w="28575">
                <a:solidFill>
                  <a:srgbClr val="FF0000"/>
                </a:solidFill>
              </a:ln>
              <a:effectLst>
                <a:outerShdw blurRad="57150" dist="19050" dir="5400000" algn="ctr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A139-4414-AA47-E7A7D1EC3CBA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40404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Chemistry</c:v>
                </c:pt>
                <c:pt idx="1">
                  <c:v>Fashion Merchandising</c:v>
                </c:pt>
                <c:pt idx="2">
                  <c:v>Physics</c:v>
                </c:pt>
                <c:pt idx="3">
                  <c:v>Bible/Biblical Studies</c:v>
                </c:pt>
                <c:pt idx="4">
                  <c:v>Higher Education/Higher Ed. Admin.</c:v>
                </c:pt>
                <c:pt idx="5">
                  <c:v>Occupational Therapist Assistant</c:v>
                </c:pt>
                <c:pt idx="6">
                  <c:v>Advertising</c:v>
                </c:pt>
                <c:pt idx="7">
                  <c:v>Commercial and Advertising Art</c:v>
                </c:pt>
                <c:pt idx="8">
                  <c:v>Drama/Theatre Arts</c:v>
                </c:pt>
                <c:pt idx="9">
                  <c:v>Computer Programming/Programmer</c:v>
                </c:pt>
              </c:strCache>
            </c:strRef>
          </c:cat>
          <c:val>
            <c:numRef>
              <c:f>Sheet1!$B$2:$B$11</c:f>
              <c:numCache>
                <c:formatCode>0%</c:formatCode>
                <c:ptCount val="10"/>
                <c:pt idx="0">
                  <c:v>-0.246504182899943</c:v>
                </c:pt>
                <c:pt idx="1">
                  <c:v>-0.21900255655623699</c:v>
                </c:pt>
                <c:pt idx="2">
                  <c:v>-0.21215596330275199</c:v>
                </c:pt>
                <c:pt idx="3">
                  <c:v>-0.20236971794065201</c:v>
                </c:pt>
                <c:pt idx="4">
                  <c:v>-0.19456983676599199</c:v>
                </c:pt>
                <c:pt idx="5">
                  <c:v>-0.16459135159610599</c:v>
                </c:pt>
                <c:pt idx="6">
                  <c:v>-0.157886723783873</c:v>
                </c:pt>
                <c:pt idx="7">
                  <c:v>-0.156776234743771</c:v>
                </c:pt>
                <c:pt idx="8">
                  <c:v>-0.111784248583154</c:v>
                </c:pt>
                <c:pt idx="9">
                  <c:v>-0.11131986848285599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01-42BC-996F-D04B7AED11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-2083662248"/>
        <c:axId val="-2046667448"/>
      </c:barChart>
      <c:catAx>
        <c:axId val="-20836622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high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46667448"/>
        <c:crosses val="autoZero"/>
        <c:auto val="1"/>
        <c:lblAlgn val="ctr"/>
        <c:lblOffset val="100"/>
        <c:noMultiLvlLbl val="0"/>
      </c:catAx>
      <c:valAx>
        <c:axId val="-20466674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836622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>
                <a:solidFill>
                  <a:srgbClr val="000000"/>
                </a:solidFill>
                <a:latin typeface="Georgia (Body)"/>
              </a:defRPr>
            </a:pPr>
            <a:r>
              <a:rPr lang="en-US" sz="1800" dirty="0">
                <a:solidFill>
                  <a:srgbClr val="000000"/>
                </a:solidFill>
                <a:latin typeface="Georgia (Body)"/>
              </a:rPr>
              <a:t>Google Searches</a:t>
            </a:r>
          </a:p>
          <a:p>
            <a:pPr>
              <a:defRPr sz="1400">
                <a:solidFill>
                  <a:srgbClr val="000000"/>
                </a:solidFill>
                <a:latin typeface="Georgia (Body)"/>
              </a:defRPr>
            </a:pPr>
            <a:r>
              <a:rPr lang="en-US" sz="1400" b="0" dirty="0">
                <a:solidFill>
                  <a:srgbClr val="000000"/>
                </a:solidFill>
                <a:latin typeface="Georgia (Body)"/>
              </a:rPr>
              <a:t>75 Brands</a:t>
            </a:r>
          </a:p>
        </c:rich>
      </c:tx>
      <c:layout>
        <c:manualLayout>
          <c:xMode val="edge"/>
          <c:yMode val="edge"/>
          <c:x val="0.39549336836454602"/>
          <c:y val="0"/>
        </c:manualLayout>
      </c:layout>
      <c:overlay val="0"/>
      <c:spPr>
        <a:noFill/>
      </c:spPr>
    </c:title>
    <c:autoTitleDeleted val="0"/>
    <c:plotArea>
      <c:layout>
        <c:manualLayout>
          <c:layoutTarget val="inner"/>
          <c:xMode val="edge"/>
          <c:yMode val="edge"/>
          <c:x val="0.117564718942109"/>
          <c:y val="0.253885131892153"/>
          <c:w val="0.87129638880399396"/>
          <c:h val="0.65826272913794703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Sheet1!$B$2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4A8EF0"/>
            </a:solidFill>
            <a:ln>
              <a:solidFill>
                <a:srgbClr val="4A8EF0"/>
              </a:solidFill>
            </a:ln>
          </c:spPr>
          <c:invertIfNegative val="0"/>
          <c:cat>
            <c:strRef>
              <c:f>Sheet1!$A$3:$A$14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Sheet1!$B$3:$B$14</c:f>
              <c:numCache>
                <c:formatCode>General</c:formatCode>
                <c:ptCount val="12"/>
              </c:numCache>
            </c:numRef>
          </c:val>
          <c:extLst>
            <c:ext xmlns:c16="http://schemas.microsoft.com/office/drawing/2014/chart" uri="{C3380CC4-5D6E-409C-BE32-E72D297353CC}">
              <c16:uniqueId val="{00000000-3339-4EF6-806B-89B7C9786FD8}"/>
            </c:ext>
          </c:extLst>
        </c:ser>
        <c:ser>
          <c:idx val="0"/>
          <c:order val="1"/>
          <c:tx>
            <c:strRef>
              <c:f>Sheet1!$C$2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6EC085"/>
            </a:solidFill>
            <a:ln>
              <a:noFill/>
            </a:ln>
          </c:spPr>
          <c:invertIfNegative val="0"/>
          <c:cat>
            <c:strRef>
              <c:f>Sheet1!$A$3:$A$14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Sheet1!$C$3:$C$14</c:f>
              <c:numCache>
                <c:formatCode>_(* #,##0_);_(* \(#,##0\);_(* "-"??_);_(@_)</c:formatCode>
                <c:ptCount val="12"/>
                <c:pt idx="0">
                  <c:v>10938070</c:v>
                </c:pt>
                <c:pt idx="1">
                  <c:v>9546130</c:v>
                </c:pt>
                <c:pt idx="2">
                  <c:v>13103190</c:v>
                </c:pt>
                <c:pt idx="3">
                  <c:v>10195930</c:v>
                </c:pt>
                <c:pt idx="4">
                  <c:v>10304030</c:v>
                </c:pt>
                <c:pt idx="5">
                  <c:v>8732580</c:v>
                </c:pt>
                <c:pt idx="6">
                  <c:v>9045430</c:v>
                </c:pt>
                <c:pt idx="7">
                  <c:v>10788310</c:v>
                </c:pt>
                <c:pt idx="8">
                  <c:v>11462770</c:v>
                </c:pt>
                <c:pt idx="9">
                  <c:v>11131850</c:v>
                </c:pt>
                <c:pt idx="10">
                  <c:v>11236620</c:v>
                </c:pt>
                <c:pt idx="11">
                  <c:v>9940290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339-4EF6-806B-89B7C9786FD8}"/>
            </c:ext>
          </c:extLst>
        </c:ser>
        <c:ser>
          <c:idx val="1"/>
          <c:order val="2"/>
          <c:tx>
            <c:strRef>
              <c:f>Sheet1!$D$2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C33362"/>
            </a:solidFill>
          </c:spPr>
          <c:invertIfNegative val="0"/>
          <c:cat>
            <c:strRef>
              <c:f>Sheet1!$A$3:$A$14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Sheet1!$D$3:$D$14</c:f>
              <c:numCache>
                <c:formatCode>_(* #,##0_);_(* \(#,##0\);_(* "-"??_);_(@_)</c:formatCode>
                <c:ptCount val="12"/>
                <c:pt idx="0">
                  <c:v>10847020</c:v>
                </c:pt>
                <c:pt idx="1">
                  <c:v>9176210</c:v>
                </c:pt>
                <c:pt idx="2">
                  <c:v>11022800</c:v>
                </c:pt>
                <c:pt idx="3">
                  <c:v>10172060</c:v>
                </c:pt>
                <c:pt idx="4">
                  <c:v>9669190</c:v>
                </c:pt>
                <c:pt idx="5">
                  <c:v>8337720</c:v>
                </c:pt>
                <c:pt idx="6">
                  <c:v>8945750</c:v>
                </c:pt>
                <c:pt idx="7">
                  <c:v>10980700</c:v>
                </c:pt>
                <c:pt idx="8">
                  <c:v>11587150</c:v>
                </c:pt>
                <c:pt idx="9">
                  <c:v>11021130</c:v>
                </c:pt>
                <c:pt idx="10">
                  <c:v>10110270</c:v>
                </c:pt>
                <c:pt idx="11">
                  <c:v>9109240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339-4EF6-806B-89B7C9786FD8}"/>
            </c:ext>
          </c:extLst>
        </c:ser>
        <c:ser>
          <c:idx val="3"/>
          <c:order val="3"/>
          <c:tx>
            <c:strRef>
              <c:f>Sheet1!$E$2</c:f>
              <c:strCache>
                <c:ptCount val="1"/>
                <c:pt idx="0">
                  <c:v>2019</c:v>
                </c:pt>
              </c:strCache>
            </c:strRef>
          </c:tx>
          <c:invertIfNegative val="0"/>
          <c:cat>
            <c:strRef>
              <c:f>Sheet1!$A$3:$A$14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Sheet1!$E$3:$E$14</c:f>
              <c:numCache>
                <c:formatCode>General</c:formatCode>
                <c:ptCount val="12"/>
                <c:pt idx="0" formatCode="_(* #,##0_);_(* \(#,##0\);_(* &quot;-&quot;??_);_(@_)">
                  <c:v>10864390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F6-4977-BCE2-72E95A32AA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50"/>
        <c:axId val="-2089924904"/>
        <c:axId val="-2036999800"/>
      </c:barChart>
      <c:catAx>
        <c:axId val="-20899249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000000"/>
                </a:solidFill>
                <a:latin typeface="Georgia (Body)"/>
              </a:defRPr>
            </a:pPr>
            <a:endParaRPr lang="en-US"/>
          </a:p>
        </c:txPr>
        <c:crossAx val="-2036999800"/>
        <c:crosses val="autoZero"/>
        <c:auto val="1"/>
        <c:lblAlgn val="ctr"/>
        <c:lblOffset val="100"/>
        <c:noMultiLvlLbl val="0"/>
      </c:catAx>
      <c:valAx>
        <c:axId val="-2036999800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000000"/>
                </a:solidFill>
                <a:latin typeface="Georgia (Body)"/>
              </a:defRPr>
            </a:pPr>
            <a:endParaRPr lang="en-US"/>
          </a:p>
        </c:txPr>
        <c:crossAx val="-2089924904"/>
        <c:crosses val="autoZero"/>
        <c:crossBetween val="between"/>
      </c:valAx>
    </c:plotArea>
    <c:legend>
      <c:legendPos val="t"/>
      <c:legendEntry>
        <c:idx val="0"/>
        <c:delete val="1"/>
      </c:legendEntry>
      <c:layout>
        <c:manualLayout>
          <c:xMode val="edge"/>
          <c:yMode val="edge"/>
          <c:x val="0.38570247162786703"/>
          <c:y val="0.12779988924734301"/>
          <c:w val="0.25555956735336"/>
          <c:h val="5.7525807588077897E-2"/>
        </c:manualLayout>
      </c:layout>
      <c:overlay val="0"/>
      <c:txPr>
        <a:bodyPr/>
        <a:lstStyle/>
        <a:p>
          <a:pPr>
            <a:defRPr>
              <a:latin typeface="+mn-lt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100">
          <a:solidFill>
            <a:srgbClr val="595959"/>
          </a:solidFill>
        </a:defRPr>
      </a:pPr>
      <a:endParaRPr lang="en-US"/>
    </a:p>
  </c:tx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>
                <a:solidFill>
                  <a:srgbClr val="000000"/>
                </a:solidFill>
              </a:rPr>
              <a:t>Fastest-Growing</a:t>
            </a:r>
            <a:r>
              <a:rPr lang="en-US" sz="1800" baseline="0" dirty="0">
                <a:solidFill>
                  <a:srgbClr val="000000"/>
                </a:solidFill>
              </a:rPr>
              <a:t> Brands</a:t>
            </a:r>
          </a:p>
          <a:p>
            <a:pPr>
              <a:defRPr sz="2128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en-US" sz="1400" b="0" baseline="0" dirty="0">
                <a:solidFill>
                  <a:srgbClr val="000000"/>
                </a:solidFill>
              </a:rPr>
              <a:t>Year-over-Year Change in Google Searches</a:t>
            </a:r>
            <a:endParaRPr lang="en-US" sz="1400" b="0" dirty="0">
              <a:solidFill>
                <a:srgbClr val="000000"/>
              </a:solidFill>
            </a:endParaRPr>
          </a:p>
        </c:rich>
      </c:tx>
      <c:layout>
        <c:manualLayout>
          <c:xMode val="edge"/>
          <c:yMode val="edge"/>
          <c:x val="0.34088546140797699"/>
          <c:y val="1.12018678012012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36230161720371501"/>
          <c:y val="0.229645834770423"/>
          <c:w val="0.57660368532194906"/>
          <c:h val="0.7457027356475840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School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35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28575">
                <a:noFill/>
              </a:ln>
              <a:effectLst>
                <a:outerShdw blurRad="57150" dist="19050" dir="5400000" algn="ctr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7D2D-4C15-8F41-6BEA70D3D656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E-E12B-4C06-95F9-643E478E9622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7D2D-4C15-8F41-6BEA70D3D656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 w="28575">
                <a:noFill/>
              </a:ln>
              <a:effectLst>
                <a:outerShdw blurRad="57150" dist="19050" dir="5400000" algn="ctr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7D2D-4C15-8F41-6BEA70D3D656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 w="38100">
                <a:noFill/>
              </a:ln>
              <a:effectLst>
                <a:outerShdw blurRad="57150" dist="19050" dir="5400000" algn="ctr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B98F-0542-8D16-9B915DD9A5D2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7D2D-4C15-8F41-6BEA70D3D656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/>
              </a:solidFill>
              <a:ln w="38100">
                <a:noFill/>
              </a:ln>
              <a:effectLst>
                <a:outerShdw blurRad="57150" dist="19050" dir="5400000" algn="ctr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B98F-0542-8D16-9B915DD9A5D2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1"/>
              </a:solidFill>
              <a:ln w="28575">
                <a:noFill/>
              </a:ln>
              <a:effectLst>
                <a:outerShdw blurRad="57150" dist="19050" dir="5400000" algn="ctr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0-B98F-0542-8D16-9B915DD9A5D2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1"/>
              </a:solidFill>
              <a:ln w="38100">
                <a:noFill/>
              </a:ln>
              <a:effectLst>
                <a:outerShdw blurRad="57150" dist="19050" dir="5400000" algn="ctr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0-E8BE-4761-ACA5-40E17919D33D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1"/>
              </a:solidFill>
              <a:ln w="38100">
                <a:noFill/>
              </a:ln>
              <a:effectLst>
                <a:outerShdw blurRad="57150" dist="19050" dir="5400000" algn="ctr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0-72C7-4F77-97A9-F280E5E93A23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1"/>
              </a:solidFill>
              <a:ln w="28575">
                <a:noFill/>
              </a:ln>
              <a:effectLst>
                <a:outerShdw blurRad="57150" dist="19050" dir="5400000" algn="ctr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E8BE-4761-ACA5-40E17919D33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40404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University of Texas at Austin</c:v>
                </c:pt>
                <c:pt idx="1">
                  <c:v>Western Michigan University</c:v>
                </c:pt>
                <c:pt idx="2">
                  <c:v>West Coast University</c:v>
                </c:pt>
                <c:pt idx="3">
                  <c:v>University of Nevada-Las Vegas</c:v>
                </c:pt>
                <c:pt idx="4">
                  <c:v>Strayer University</c:v>
                </c:pt>
                <c:pt idx="5">
                  <c:v>University of Michigan-Ann Arbor</c:v>
                </c:pt>
                <c:pt idx="6">
                  <c:v>Concorde Career College</c:v>
                </c:pt>
                <c:pt idx="7">
                  <c:v>Capella University</c:v>
                </c:pt>
                <c:pt idx="8">
                  <c:v>Baker College</c:v>
                </c:pt>
              </c:strCache>
            </c:strRef>
          </c:cat>
          <c:val>
            <c:numRef>
              <c:f>Sheet1!$B$2:$B$10</c:f>
              <c:numCache>
                <c:formatCode>0%</c:formatCode>
                <c:ptCount val="9"/>
                <c:pt idx="0">
                  <c:v>0.38875051117141901</c:v>
                </c:pt>
                <c:pt idx="1">
                  <c:v>0.32628976059345899</c:v>
                </c:pt>
                <c:pt idx="2">
                  <c:v>0.17194982896237199</c:v>
                </c:pt>
                <c:pt idx="3">
                  <c:v>0.16819327472797699</c:v>
                </c:pt>
                <c:pt idx="4">
                  <c:v>0.13108049935428301</c:v>
                </c:pt>
                <c:pt idx="5">
                  <c:v>0.130096483037659</c:v>
                </c:pt>
                <c:pt idx="6">
                  <c:v>0.11231884057971001</c:v>
                </c:pt>
                <c:pt idx="7">
                  <c:v>0.101705453899449</c:v>
                </c:pt>
                <c:pt idx="8">
                  <c:v>9.8875074008288905E-2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01-42BC-996F-D04B7AED11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-2045210872"/>
        <c:axId val="-2070017384"/>
      </c:barChart>
      <c:catAx>
        <c:axId val="-204521087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70017384"/>
        <c:crosses val="autoZero"/>
        <c:auto val="1"/>
        <c:lblAlgn val="ctr"/>
        <c:lblOffset val="100"/>
        <c:noMultiLvlLbl val="0"/>
      </c:catAx>
      <c:valAx>
        <c:axId val="-2070017384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45210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tx1">
                  <a:lumMod val="95000"/>
                  <a:lumOff val="5000"/>
                </a:schemeClr>
              </a:solidFill>
            </a:ln>
          </c:spPr>
          <c:dPt>
            <c:idx val="0"/>
            <c:bubble3D val="0"/>
            <c:spPr>
              <a:solidFill>
                <a:srgbClr val="1F497D"/>
              </a:solidFill>
              <a:ln w="19050"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C86-2B41-B410-35A233F0294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C86-2B41-B410-35A233F02944}"/>
              </c:ext>
            </c:extLst>
          </c:dPt>
          <c:dPt>
            <c:idx val="2"/>
            <c:bubble3D val="0"/>
            <c:spPr>
              <a:solidFill>
                <a:srgbClr val="4F81BD"/>
              </a:solidFill>
              <a:ln w="19050"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C86-2B41-B410-35A233F02944}"/>
              </c:ext>
            </c:extLst>
          </c:dPt>
          <c:dPt>
            <c:idx val="3"/>
            <c:bubble3D val="0"/>
            <c:spPr>
              <a:solidFill>
                <a:srgbClr val="C00000"/>
              </a:solidFill>
              <a:ln w="19050"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C86-2B41-B410-35A233F02944}"/>
              </c:ext>
            </c:extLst>
          </c:dPt>
          <c:cat>
            <c:strRef>
              <c:f>Sheet1!$A$2:$A$5</c:f>
              <c:strCache>
                <c:ptCount val="4"/>
                <c:pt idx="0">
                  <c:v>Mission</c:v>
                </c:pt>
                <c:pt idx="1">
                  <c:v>Academic Standards</c:v>
                </c:pt>
                <c:pt idx="2">
                  <c:v>Economics</c:v>
                </c:pt>
                <c:pt idx="3">
                  <c:v>Market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</c:v>
                </c:pt>
                <c:pt idx="1">
                  <c:v>4</c:v>
                </c:pt>
                <c:pt idx="2">
                  <c:v>4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C86-2B41-B410-35A233F029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>
                <a:solidFill>
                  <a:srgbClr val="000000"/>
                </a:solidFill>
                <a:latin typeface="Georgia (Body)"/>
              </a:defRPr>
            </a:pPr>
            <a:r>
              <a:rPr lang="en-US" sz="1400" dirty="0">
                <a:solidFill>
                  <a:srgbClr val="000000"/>
                </a:solidFill>
                <a:latin typeface="Georgia (Body)"/>
              </a:rPr>
              <a:t>National Inquiries</a:t>
            </a:r>
          </a:p>
          <a:p>
            <a:pPr>
              <a:defRPr sz="1400">
                <a:solidFill>
                  <a:srgbClr val="000000"/>
                </a:solidFill>
                <a:latin typeface="Georgia (Body)"/>
              </a:defRPr>
            </a:pPr>
            <a:r>
              <a:rPr lang="en-US" sz="1400" dirty="0">
                <a:solidFill>
                  <a:srgbClr val="000000"/>
                </a:solidFill>
                <a:latin typeface="Georgia (Body)"/>
              </a:rPr>
              <a:t>All Programs and Award Levels</a:t>
            </a:r>
          </a:p>
        </c:rich>
      </c:tx>
      <c:layout>
        <c:manualLayout>
          <c:xMode val="edge"/>
          <c:yMode val="edge"/>
          <c:x val="0.32957983187329998"/>
          <c:y val="2.2294953901452402E-2"/>
        </c:manualLayout>
      </c:layout>
      <c:overlay val="0"/>
      <c:spPr>
        <a:noFill/>
      </c:spPr>
    </c:title>
    <c:autoTitleDeleted val="0"/>
    <c:plotArea>
      <c:layout>
        <c:manualLayout>
          <c:layoutTarget val="inner"/>
          <c:xMode val="edge"/>
          <c:yMode val="edge"/>
          <c:x val="9.7244877870638902E-2"/>
          <c:y val="0.17472275106900401"/>
          <c:w val="0.88627673800655005"/>
          <c:h val="0.73742529312774596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Sheet1!$B$2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4A8EF0"/>
            </a:solidFill>
          </c:spPr>
          <c:invertIfNegative val="0"/>
          <c:cat>
            <c:strRef>
              <c:f>Sheet1!$A$3:$A$14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Sheet1!$B$3:$B$14</c:f>
              <c:numCache>
                <c:formatCode>#,##0</c:formatCode>
                <c:ptCount val="12"/>
                <c:pt idx="1">
                  <c:v>745548</c:v>
                </c:pt>
                <c:pt idx="2">
                  <c:v>786135</c:v>
                </c:pt>
                <c:pt idx="3">
                  <c:v>766250</c:v>
                </c:pt>
                <c:pt idx="4">
                  <c:v>736034</c:v>
                </c:pt>
                <c:pt idx="5">
                  <c:v>734363</c:v>
                </c:pt>
                <c:pt idx="6">
                  <c:v>758492</c:v>
                </c:pt>
                <c:pt idx="7">
                  <c:v>846692</c:v>
                </c:pt>
                <c:pt idx="8">
                  <c:v>764987</c:v>
                </c:pt>
                <c:pt idx="9">
                  <c:v>708900</c:v>
                </c:pt>
                <c:pt idx="10">
                  <c:v>661124</c:v>
                </c:pt>
                <c:pt idx="11">
                  <c:v>602378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39-4EF6-806B-89B7C9786FD8}"/>
            </c:ext>
          </c:extLst>
        </c:ser>
        <c:ser>
          <c:idx val="0"/>
          <c:order val="1"/>
          <c:tx>
            <c:strRef>
              <c:f>Sheet1!$C$2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6EC085"/>
            </a:solidFill>
            <a:ln>
              <a:noFill/>
            </a:ln>
          </c:spPr>
          <c:invertIfNegative val="0"/>
          <c:cat>
            <c:strRef>
              <c:f>Sheet1!$A$3:$A$14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Sheet1!$C$3:$C$14</c:f>
              <c:numCache>
                <c:formatCode>#,##0</c:formatCode>
                <c:ptCount val="12"/>
                <c:pt idx="0">
                  <c:v>762943</c:v>
                </c:pt>
                <c:pt idx="1">
                  <c:v>647390</c:v>
                </c:pt>
                <c:pt idx="2">
                  <c:v>713048</c:v>
                </c:pt>
                <c:pt idx="3">
                  <c:v>641587</c:v>
                </c:pt>
                <c:pt idx="4">
                  <c:v>695915</c:v>
                </c:pt>
                <c:pt idx="5">
                  <c:v>649854</c:v>
                </c:pt>
                <c:pt idx="6">
                  <c:v>670539</c:v>
                </c:pt>
                <c:pt idx="7">
                  <c:v>763433</c:v>
                </c:pt>
                <c:pt idx="8">
                  <c:v>674283</c:v>
                </c:pt>
                <c:pt idx="9">
                  <c:v>675685</c:v>
                </c:pt>
                <c:pt idx="10">
                  <c:v>612162</c:v>
                </c:pt>
                <c:pt idx="11">
                  <c:v>562296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339-4EF6-806B-89B7C9786FD8}"/>
            </c:ext>
          </c:extLst>
        </c:ser>
        <c:ser>
          <c:idx val="1"/>
          <c:order val="2"/>
          <c:tx>
            <c:strRef>
              <c:f>Sheet1!$D$2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C33362"/>
            </a:solidFill>
          </c:spPr>
          <c:invertIfNegative val="0"/>
          <c:cat>
            <c:strRef>
              <c:f>Sheet1!$A$3:$A$14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Sheet1!$D$3:$D$14</c:f>
              <c:numCache>
                <c:formatCode>#,##0</c:formatCode>
                <c:ptCount val="12"/>
                <c:pt idx="0">
                  <c:v>780770</c:v>
                </c:pt>
                <c:pt idx="1">
                  <c:v>641043</c:v>
                </c:pt>
                <c:pt idx="2">
                  <c:v>662628</c:v>
                </c:pt>
                <c:pt idx="3">
                  <c:v>644053</c:v>
                </c:pt>
                <c:pt idx="4">
                  <c:v>713833</c:v>
                </c:pt>
                <c:pt idx="5">
                  <c:v>645952</c:v>
                </c:pt>
                <c:pt idx="6">
                  <c:v>679964</c:v>
                </c:pt>
                <c:pt idx="7">
                  <c:v>762099</c:v>
                </c:pt>
                <c:pt idx="8">
                  <c:v>676559</c:v>
                </c:pt>
                <c:pt idx="9">
                  <c:v>735239</c:v>
                </c:pt>
                <c:pt idx="10">
                  <c:v>653285</c:v>
                </c:pt>
                <c:pt idx="11">
                  <c:v>611437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339-4EF6-806B-89B7C9786FD8}"/>
            </c:ext>
          </c:extLst>
        </c:ser>
        <c:ser>
          <c:idx val="3"/>
          <c:order val="3"/>
          <c:tx>
            <c:strRef>
              <c:f>Sheet1!$E$2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4A8EF0">
                <a:lumMod val="50000"/>
              </a:srgbClr>
            </a:solidFill>
            <a:ln>
              <a:solidFill>
                <a:srgbClr val="4A8EF0">
                  <a:lumMod val="50000"/>
                </a:srgbClr>
              </a:solidFill>
            </a:ln>
          </c:spPr>
          <c:invertIfNegative val="0"/>
          <c:cat>
            <c:strRef>
              <c:f>Sheet1!$A$3:$A$14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Sheet1!$E$3:$E$14</c:f>
              <c:numCache>
                <c:formatCode>#,##0</c:formatCode>
                <c:ptCount val="12"/>
                <c:pt idx="0">
                  <c:v>810098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E3F-4436-BAD4-8392DF1FC5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50"/>
        <c:axId val="2141389208"/>
        <c:axId val="-2064051576"/>
      </c:barChart>
      <c:catAx>
        <c:axId val="21413892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000000"/>
                </a:solidFill>
                <a:latin typeface="Georgia (Body)"/>
              </a:defRPr>
            </a:pPr>
            <a:endParaRPr lang="en-US"/>
          </a:p>
        </c:txPr>
        <c:crossAx val="-2064051576"/>
        <c:crosses val="autoZero"/>
        <c:auto val="1"/>
        <c:lblAlgn val="ctr"/>
        <c:lblOffset val="100"/>
        <c:noMultiLvlLbl val="0"/>
      </c:catAx>
      <c:valAx>
        <c:axId val="-2064051576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000000"/>
                </a:solidFill>
                <a:latin typeface="Georgia (Body)"/>
              </a:defRPr>
            </a:pPr>
            <a:endParaRPr lang="en-US"/>
          </a:p>
        </c:txPr>
        <c:crossAx val="214138920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36222012549758098"/>
          <c:y val="0.113274165393009"/>
          <c:w val="0.274592395903972"/>
          <c:h val="5.43400002413824E-2"/>
        </c:manualLayout>
      </c:layout>
      <c:overlay val="0"/>
      <c:spPr>
        <a:noFill/>
      </c:spPr>
      <c:txPr>
        <a:bodyPr/>
        <a:lstStyle/>
        <a:p>
          <a:pPr>
            <a:defRPr sz="1200">
              <a:solidFill>
                <a:srgbClr val="000000"/>
              </a:solidFill>
              <a:latin typeface="Georgia (Body)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100">
          <a:solidFill>
            <a:srgbClr val="595959"/>
          </a:solidFill>
        </a:defRPr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>
                <a:latin typeface="Georgia (Body)"/>
              </a:defRPr>
            </a:pPr>
            <a:r>
              <a:rPr lang="en-US" sz="1400" dirty="0">
                <a:latin typeface="Georgia (Body)"/>
              </a:rPr>
              <a:t>Total Inquiry Conversions</a:t>
            </a:r>
          </a:p>
          <a:p>
            <a:pPr>
              <a:defRPr sz="1400">
                <a:latin typeface="Georgia (Body)"/>
              </a:defRPr>
            </a:pPr>
            <a:r>
              <a:rPr lang="en-US" sz="1400" dirty="0">
                <a:latin typeface="Georgia (Body)"/>
              </a:rPr>
              <a:t>All Programs and Award Levels</a:t>
            </a:r>
          </a:p>
        </c:rich>
      </c:tx>
      <c:layout>
        <c:manualLayout>
          <c:xMode val="edge"/>
          <c:yMode val="edge"/>
          <c:x val="0.33151577062994902"/>
          <c:y val="1.7511911411184598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16046808068598"/>
          <c:y val="0.29772240001030398"/>
          <c:w val="0.84503708755450002"/>
          <c:h val="0.483741348199618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Sheet1!$B$2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4A8EF0"/>
            </a:solidFill>
            <a:ln>
              <a:noFill/>
            </a:ln>
          </c:spPr>
          <c:invertIfNegative val="0"/>
          <c:cat>
            <c:strRef>
              <c:f>Sheet1!$A$3:$A$14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Sheet1!$B$3:$B$14</c:f>
              <c:numCache>
                <c:formatCode>_(* #,##0_);_(* \(#,##0\);_(* "-"??_);_(@_)</c:formatCode>
                <c:ptCount val="12"/>
                <c:pt idx="1">
                  <c:v>28926</c:v>
                </c:pt>
                <c:pt idx="2">
                  <c:v>30723</c:v>
                </c:pt>
                <c:pt idx="3">
                  <c:v>27870</c:v>
                </c:pt>
                <c:pt idx="4">
                  <c:v>27338</c:v>
                </c:pt>
                <c:pt idx="5">
                  <c:v>27887</c:v>
                </c:pt>
                <c:pt idx="6">
                  <c:v>30225</c:v>
                </c:pt>
                <c:pt idx="7">
                  <c:v>35561</c:v>
                </c:pt>
                <c:pt idx="8">
                  <c:v>32434</c:v>
                </c:pt>
                <c:pt idx="9">
                  <c:v>27494</c:v>
                </c:pt>
                <c:pt idx="10">
                  <c:v>27273</c:v>
                </c:pt>
                <c:pt idx="11">
                  <c:v>26733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32-4D1E-A235-FFB84DCAD6CB}"/>
            </c:ext>
          </c:extLst>
        </c:ser>
        <c:ser>
          <c:idx val="0"/>
          <c:order val="1"/>
          <c:tx>
            <c:strRef>
              <c:f>Sheet1!$C$2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6EC085"/>
            </a:solidFill>
          </c:spPr>
          <c:invertIfNegative val="0"/>
          <c:cat>
            <c:strRef>
              <c:f>Sheet1!$A$3:$A$14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Sheet1!$C$3:$C$14</c:f>
              <c:numCache>
                <c:formatCode>_(* #,##0_);_(* \(#,##0\);_(* "-"??_);_(@_)</c:formatCode>
                <c:ptCount val="12"/>
                <c:pt idx="0">
                  <c:v>38869</c:v>
                </c:pt>
                <c:pt idx="1">
                  <c:v>28546</c:v>
                </c:pt>
                <c:pt idx="2">
                  <c:v>35120</c:v>
                </c:pt>
                <c:pt idx="3">
                  <c:v>30040</c:v>
                </c:pt>
                <c:pt idx="4">
                  <c:v>32615</c:v>
                </c:pt>
                <c:pt idx="5">
                  <c:v>31802</c:v>
                </c:pt>
                <c:pt idx="6">
                  <c:v>37877</c:v>
                </c:pt>
                <c:pt idx="7">
                  <c:v>43755</c:v>
                </c:pt>
                <c:pt idx="8">
                  <c:v>32977</c:v>
                </c:pt>
                <c:pt idx="9">
                  <c:v>33077</c:v>
                </c:pt>
                <c:pt idx="10">
                  <c:v>27065</c:v>
                </c:pt>
                <c:pt idx="11">
                  <c:v>25507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632-4D1E-A235-FFB84DCAD6CB}"/>
            </c:ext>
          </c:extLst>
        </c:ser>
        <c:ser>
          <c:idx val="1"/>
          <c:order val="2"/>
          <c:tx>
            <c:strRef>
              <c:f>Sheet1!$D$2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C33362"/>
            </a:solidFill>
          </c:spPr>
          <c:invertIfNegative val="0"/>
          <c:cat>
            <c:strRef>
              <c:f>Sheet1!$A$3:$A$14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Sheet1!$D$3:$D$14</c:f>
              <c:numCache>
                <c:formatCode>_(* #,##0_);_(* \(#,##0\);_(* "-"??_);_(@_)</c:formatCode>
                <c:ptCount val="12"/>
                <c:pt idx="0">
                  <c:v>38599</c:v>
                </c:pt>
                <c:pt idx="1">
                  <c:v>28777</c:v>
                </c:pt>
                <c:pt idx="2">
                  <c:v>33248</c:v>
                </c:pt>
                <c:pt idx="3">
                  <c:v>32327</c:v>
                </c:pt>
                <c:pt idx="4">
                  <c:v>33762</c:v>
                </c:pt>
                <c:pt idx="5">
                  <c:v>33774</c:v>
                </c:pt>
                <c:pt idx="6">
                  <c:v>36068</c:v>
                </c:pt>
                <c:pt idx="7">
                  <c:v>38636</c:v>
                </c:pt>
                <c:pt idx="8">
                  <c:v>31547</c:v>
                </c:pt>
                <c:pt idx="9">
                  <c:v>35361</c:v>
                </c:pt>
                <c:pt idx="10">
                  <c:v>31436</c:v>
                </c:pt>
                <c:pt idx="11">
                  <c:v>26341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632-4D1E-A235-FFB84DCAD6CB}"/>
            </c:ext>
          </c:extLst>
        </c:ser>
        <c:ser>
          <c:idx val="3"/>
          <c:order val="3"/>
          <c:tx>
            <c:strRef>
              <c:f>Sheet1!$E$2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4A8EF0">
                <a:lumMod val="50000"/>
              </a:srgbClr>
            </a:solidFill>
            <a:ln>
              <a:solidFill>
                <a:srgbClr val="4A8EF0">
                  <a:lumMod val="50000"/>
                </a:srgbClr>
              </a:solidFill>
            </a:ln>
          </c:spPr>
          <c:invertIfNegative val="0"/>
          <c:cat>
            <c:strRef>
              <c:f>Sheet1!$A$3:$A$14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Sheet1!$E$3:$E$14</c:f>
              <c:numCache>
                <c:formatCode>_(* #,##0_);_(* \(#,##0\);_(* "-"??_);_(@_)</c:formatCode>
                <c:ptCount val="12"/>
                <c:pt idx="0">
                  <c:v>26997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CB-4CF1-A522-4BF7EB5931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50"/>
        <c:axId val="-2041973176"/>
        <c:axId val="2135910680"/>
      </c:barChart>
      <c:catAx>
        <c:axId val="-20419731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Georgia (Body)"/>
              </a:defRPr>
            </a:pPr>
            <a:endParaRPr lang="en-US"/>
          </a:p>
        </c:txPr>
        <c:crossAx val="2135910680"/>
        <c:crosses val="autoZero"/>
        <c:auto val="1"/>
        <c:lblAlgn val="ctr"/>
        <c:lblOffset val="100"/>
        <c:noMultiLvlLbl val="0"/>
      </c:catAx>
      <c:valAx>
        <c:axId val="2135910680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Georgia (Body)"/>
              </a:defRPr>
            </a:pPr>
            <a:endParaRPr lang="en-US"/>
          </a:p>
        </c:txPr>
        <c:crossAx val="-2041973176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36672326959318002"/>
          <c:y val="0.145527527098534"/>
          <c:w val="0.26959236975719902"/>
          <c:h val="5.7992559832227397E-2"/>
        </c:manualLayout>
      </c:layout>
      <c:overlay val="0"/>
      <c:txPr>
        <a:bodyPr/>
        <a:lstStyle/>
        <a:p>
          <a:pPr>
            <a:defRPr sz="1200">
              <a:latin typeface="Georgia (Body)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400">
          <a:solidFill>
            <a:srgbClr val="000000"/>
          </a:solidFill>
        </a:defRPr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/>
            </a:pPr>
            <a:r>
              <a:rPr lang="en-US" sz="1400" dirty="0"/>
              <a:t>Average Price per Inquiry for PPI</a:t>
            </a:r>
            <a:br>
              <a:rPr lang="en-US" sz="1400" dirty="0"/>
            </a:br>
            <a:r>
              <a:rPr lang="en-US" sz="1400" dirty="0"/>
              <a:t>All Programs and Award Levels</a:t>
            </a:r>
          </a:p>
        </c:rich>
      </c:tx>
      <c:layout>
        <c:manualLayout>
          <c:xMode val="edge"/>
          <c:yMode val="edge"/>
          <c:x val="0.32268800507832202"/>
          <c:y val="1.38721871681265E-3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4A8EF0"/>
            </a:solidFill>
            <a:ln>
              <a:solidFill>
                <a:srgbClr val="9ECAF6"/>
              </a:solidFill>
              <a:prstDash val="solid"/>
            </a:ln>
          </c:spPr>
          <c:invertIfNegative val="0"/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Sheet1!$B$2:$B$13</c:f>
              <c:numCache>
                <c:formatCode>_("$"* #,##0.00_);_("$"* \(#,##0.00\);_("$"* "-"??_);_(@_)</c:formatCode>
                <c:ptCount val="12"/>
                <c:pt idx="0">
                  <c:v>0</c:v>
                </c:pt>
                <c:pt idx="1">
                  <c:v>45.90665737837152</c:v>
                </c:pt>
                <c:pt idx="2">
                  <c:v>44.794656340538872</c:v>
                </c:pt>
                <c:pt idx="3">
                  <c:v>44.853198057881343</c:v>
                </c:pt>
                <c:pt idx="4">
                  <c:v>42.467128394678419</c:v>
                </c:pt>
                <c:pt idx="5">
                  <c:v>44.971719986669093</c:v>
                </c:pt>
                <c:pt idx="6">
                  <c:v>44.393460565951578</c:v>
                </c:pt>
                <c:pt idx="7">
                  <c:v>44.534475777339452</c:v>
                </c:pt>
                <c:pt idx="8">
                  <c:v>45.131476828490463</c:v>
                </c:pt>
                <c:pt idx="9">
                  <c:v>44.766576786483867</c:v>
                </c:pt>
                <c:pt idx="10">
                  <c:v>44.875452144434931</c:v>
                </c:pt>
                <c:pt idx="11">
                  <c:v>45.486167947721192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7D-4640-8EE2-1BDBBE54B2E0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6EC085"/>
            </a:solidFill>
            <a:ln>
              <a:noFill/>
            </a:ln>
          </c:spPr>
          <c:invertIfNegative val="0"/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Sheet1!$C$2:$C$13</c:f>
              <c:numCache>
                <c:formatCode>_("$"* #,##0.00_);_("$"* \(#,##0.00\);_("$"* "-"??_);_(@_)</c:formatCode>
                <c:ptCount val="12"/>
                <c:pt idx="0">
                  <c:v>45.375580159079107</c:v>
                </c:pt>
                <c:pt idx="1">
                  <c:v>45.285258496900212</c:v>
                </c:pt>
                <c:pt idx="2">
                  <c:v>45.496999765113138</c:v>
                </c:pt>
                <c:pt idx="3">
                  <c:v>45.377472022327453</c:v>
                </c:pt>
                <c:pt idx="4">
                  <c:v>45.52012220001982</c:v>
                </c:pt>
                <c:pt idx="5">
                  <c:v>45.789401901728951</c:v>
                </c:pt>
                <c:pt idx="6">
                  <c:v>45.226467274793947</c:v>
                </c:pt>
                <c:pt idx="7">
                  <c:v>44.569508894319242</c:v>
                </c:pt>
                <c:pt idx="8">
                  <c:v>45.088523115232498</c:v>
                </c:pt>
                <c:pt idx="9">
                  <c:v>46.08238483047132</c:v>
                </c:pt>
                <c:pt idx="10">
                  <c:v>45.923192924694121</c:v>
                </c:pt>
                <c:pt idx="11">
                  <c:v>46.730487376425607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57D-4640-8EE2-1BDBBE54B2E0}"/>
            </c:ext>
          </c:extLst>
        </c:ser>
        <c:ser>
          <c:idx val="0"/>
          <c:order val="2"/>
          <c:tx>
            <c:strRef>
              <c:f>Sheet1!$D$1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C33362"/>
            </a:solidFill>
          </c:spPr>
          <c:invertIfNegative val="0"/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Sheet1!$D$2:$D$13</c:f>
              <c:numCache>
                <c:formatCode>_("$"* #,##0.00_);_("$"* \(#,##0.00\);_("$"* "-"??_);_(@_)</c:formatCode>
                <c:ptCount val="12"/>
                <c:pt idx="0">
                  <c:v>47.121184223979498</c:v>
                </c:pt>
                <c:pt idx="1">
                  <c:v>46.558149862239112</c:v>
                </c:pt>
                <c:pt idx="2">
                  <c:v>46.333726775478468</c:v>
                </c:pt>
                <c:pt idx="3">
                  <c:v>47.408479060102273</c:v>
                </c:pt>
                <c:pt idx="4">
                  <c:v>49.491554494487602</c:v>
                </c:pt>
                <c:pt idx="5">
                  <c:v>49.24721481966278</c:v>
                </c:pt>
                <c:pt idx="6">
                  <c:v>48.339489841783603</c:v>
                </c:pt>
                <c:pt idx="7">
                  <c:v>50.310486737689267</c:v>
                </c:pt>
                <c:pt idx="8">
                  <c:v>48.360354059989163</c:v>
                </c:pt>
                <c:pt idx="9">
                  <c:v>47.59759817377256</c:v>
                </c:pt>
                <c:pt idx="10">
                  <c:v>49.08747218850614</c:v>
                </c:pt>
                <c:pt idx="11">
                  <c:v>47.555000792575967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57D-4640-8EE2-1BDBBE54B2E0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4A8EF0">
                <a:lumMod val="50000"/>
              </a:srgbClr>
            </a:solidFill>
            <a:ln>
              <a:solidFill>
                <a:srgbClr val="4A8EF0">
                  <a:lumMod val="50000"/>
                </a:srgbClr>
              </a:solidFill>
            </a:ln>
          </c:spPr>
          <c:invertIfNegative val="0"/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Sheet1!$E$2:$E$13</c:f>
              <c:numCache>
                <c:formatCode>_("$"* #,##0.00_);_("$"* \(#,##0.00\);_("$"* "-"??_);_(@_)</c:formatCode>
                <c:ptCount val="12"/>
                <c:pt idx="0">
                  <c:v>47.581627307713312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B05-4D26-A8E8-BE96629B02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50"/>
        <c:axId val="-2095534344"/>
        <c:axId val="-2042612872"/>
      </c:barChart>
      <c:catAx>
        <c:axId val="-2095534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-2042612872"/>
        <c:crosses val="autoZero"/>
        <c:auto val="1"/>
        <c:lblAlgn val="ctr"/>
        <c:lblOffset val="100"/>
        <c:noMultiLvlLbl val="0"/>
      </c:catAx>
      <c:valAx>
        <c:axId val="-2042612872"/>
        <c:scaling>
          <c:orientation val="minMax"/>
          <c:min val="30"/>
        </c:scaling>
        <c:delete val="0"/>
        <c:axPos val="l"/>
        <c:majorGridlines/>
        <c:numFmt formatCode="&quot;$&quot;#,##0" sourceLinked="0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-2095534344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200"/>
            </a:pPr>
            <a:endParaRPr lang="en-US"/>
          </a:p>
        </c:txPr>
      </c:dTable>
    </c:plotArea>
    <c:legend>
      <c:legendPos val="t"/>
      <c:layout>
        <c:manualLayout>
          <c:xMode val="edge"/>
          <c:yMode val="edge"/>
          <c:x val="0.36595163317414803"/>
          <c:y val="0.120531941162654"/>
          <c:w val="0.26809661848656202"/>
          <c:h val="6.21417773664526E-2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400">
          <a:solidFill>
            <a:srgbClr val="000000"/>
          </a:solidFill>
          <a:latin typeface="Georgia (Body)"/>
        </a:defRPr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800" dirty="0"/>
              <a:t>Inquiries for Online Programs</a:t>
            </a:r>
          </a:p>
          <a:p>
            <a:pPr>
              <a:defRPr/>
            </a:pPr>
            <a:r>
              <a:rPr lang="en-US" sz="1400" b="0" dirty="0"/>
              <a:t>All Programs and Award Levels</a:t>
            </a:r>
          </a:p>
        </c:rich>
      </c:tx>
      <c:layout>
        <c:manualLayout>
          <c:xMode val="edge"/>
          <c:yMode val="edge"/>
          <c:x val="0.30321963361725601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9.4378813209404902E-2"/>
          <c:y val="0.23677478483109099"/>
          <c:w val="0.89496600053706099"/>
          <c:h val="0.64505175071036902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Sheet1!$B$2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4A8EF0"/>
            </a:solidFill>
          </c:spPr>
          <c:invertIfNegative val="0"/>
          <c:cat>
            <c:strRef>
              <c:f>Sheet1!$A$3:$A$14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Sheet1!$B$3:$B$14</c:f>
              <c:numCache>
                <c:formatCode>#,##0</c:formatCode>
                <c:ptCount val="12"/>
                <c:pt idx="1">
                  <c:v>199973</c:v>
                </c:pt>
                <c:pt idx="2">
                  <c:v>213910</c:v>
                </c:pt>
                <c:pt idx="3">
                  <c:v>220022</c:v>
                </c:pt>
                <c:pt idx="4">
                  <c:v>231018</c:v>
                </c:pt>
                <c:pt idx="5">
                  <c:v>193883</c:v>
                </c:pt>
                <c:pt idx="6">
                  <c:v>267499</c:v>
                </c:pt>
                <c:pt idx="7">
                  <c:v>284090</c:v>
                </c:pt>
                <c:pt idx="8">
                  <c:v>256780</c:v>
                </c:pt>
                <c:pt idx="9">
                  <c:v>232306</c:v>
                </c:pt>
                <c:pt idx="10">
                  <c:v>224722</c:v>
                </c:pt>
                <c:pt idx="11">
                  <c:v>216629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76-4F01-9B98-B90CA5C0D390}"/>
            </c:ext>
          </c:extLst>
        </c:ser>
        <c:ser>
          <c:idx val="3"/>
          <c:order val="1"/>
          <c:tx>
            <c:strRef>
              <c:f>Sheet1!$C$2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6EC085"/>
            </a:solidFill>
          </c:spPr>
          <c:invertIfNegative val="0"/>
          <c:cat>
            <c:strRef>
              <c:f>Sheet1!$A$3:$A$14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Sheet1!$C$3:$C$14</c:f>
              <c:numCache>
                <c:formatCode>#,##0</c:formatCode>
                <c:ptCount val="12"/>
                <c:pt idx="0">
                  <c:v>260367</c:v>
                </c:pt>
                <c:pt idx="1">
                  <c:v>227000</c:v>
                </c:pt>
                <c:pt idx="2">
                  <c:v>259108</c:v>
                </c:pt>
                <c:pt idx="3">
                  <c:v>228106</c:v>
                </c:pt>
                <c:pt idx="4">
                  <c:v>253116</c:v>
                </c:pt>
                <c:pt idx="5">
                  <c:v>233770</c:v>
                </c:pt>
                <c:pt idx="6">
                  <c:v>238867</c:v>
                </c:pt>
                <c:pt idx="7">
                  <c:v>282363</c:v>
                </c:pt>
                <c:pt idx="8">
                  <c:v>246603</c:v>
                </c:pt>
                <c:pt idx="9">
                  <c:v>247135</c:v>
                </c:pt>
                <c:pt idx="10">
                  <c:v>228376</c:v>
                </c:pt>
                <c:pt idx="11">
                  <c:v>222062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776-4F01-9B98-B90CA5C0D390}"/>
            </c:ext>
          </c:extLst>
        </c:ser>
        <c:ser>
          <c:idx val="0"/>
          <c:order val="2"/>
          <c:tx>
            <c:strRef>
              <c:f>Sheet1!$D$2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C33362"/>
            </a:solidFill>
          </c:spPr>
          <c:invertIfNegative val="0"/>
          <c:cat>
            <c:strRef>
              <c:f>Sheet1!$A$3:$A$14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Sheet1!$D$3:$D$14</c:f>
              <c:numCache>
                <c:formatCode>#,##0</c:formatCode>
                <c:ptCount val="12"/>
                <c:pt idx="0">
                  <c:v>297073</c:v>
                </c:pt>
                <c:pt idx="1">
                  <c:v>236937</c:v>
                </c:pt>
                <c:pt idx="2">
                  <c:v>229061</c:v>
                </c:pt>
                <c:pt idx="3">
                  <c:v>238233</c:v>
                </c:pt>
                <c:pt idx="4">
                  <c:v>270065</c:v>
                </c:pt>
                <c:pt idx="5">
                  <c:v>251979</c:v>
                </c:pt>
                <c:pt idx="6">
                  <c:v>266202</c:v>
                </c:pt>
                <c:pt idx="7">
                  <c:v>302347</c:v>
                </c:pt>
                <c:pt idx="8">
                  <c:v>265173</c:v>
                </c:pt>
                <c:pt idx="9">
                  <c:v>271057</c:v>
                </c:pt>
                <c:pt idx="10">
                  <c:v>238623</c:v>
                </c:pt>
                <c:pt idx="11">
                  <c:v>241627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776-4F01-9B98-B90CA5C0D390}"/>
            </c:ext>
          </c:extLst>
        </c:ser>
        <c:ser>
          <c:idx val="1"/>
          <c:order val="3"/>
          <c:tx>
            <c:strRef>
              <c:f>Sheet1!$E$2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c:spPr>
          <c:invertIfNegative val="0"/>
          <c:cat>
            <c:strRef>
              <c:f>Sheet1!$A$3:$A$14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Sheet1!$E$3:$E$14</c:f>
              <c:numCache>
                <c:formatCode>#,##0</c:formatCode>
                <c:ptCount val="12"/>
                <c:pt idx="0">
                  <c:v>305892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BE-4201-8DFB-78F55B91F9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50"/>
        <c:axId val="-2042465368"/>
        <c:axId val="2090524392"/>
      </c:barChart>
      <c:catAx>
        <c:axId val="-20424653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090524392"/>
        <c:crosses val="autoZero"/>
        <c:auto val="1"/>
        <c:lblAlgn val="ctr"/>
        <c:lblOffset val="100"/>
        <c:noMultiLvlLbl val="0"/>
      </c:catAx>
      <c:valAx>
        <c:axId val="2090524392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-204246536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367157356155563"/>
          <c:y val="0.115318428192484"/>
          <c:w val="0.26886942762517702"/>
          <c:h val="5.9960846462198202E-2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800" dirty="0"/>
              <a:t>Inquiries for On-Campus Programs</a:t>
            </a:r>
          </a:p>
          <a:p>
            <a:pPr>
              <a:defRPr/>
            </a:pPr>
            <a:r>
              <a:rPr lang="en-US" sz="1400" b="0" dirty="0"/>
              <a:t>All Programs and Award Levels</a:t>
            </a:r>
          </a:p>
        </c:rich>
      </c:tx>
      <c:layout>
        <c:manualLayout>
          <c:xMode val="edge"/>
          <c:yMode val="edge"/>
          <c:x val="0.25017366628495002"/>
          <c:y val="1.5861774160703699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8.4914380065513204E-2"/>
          <c:y val="0.239859337331297"/>
          <c:w val="0.91311241111772001"/>
          <c:h val="0.65246180350191996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Sheet1!$B$2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4A8EF0"/>
            </a:solidFill>
            <a:ln>
              <a:noFill/>
            </a:ln>
          </c:spPr>
          <c:invertIfNegative val="0"/>
          <c:cat>
            <c:strRef>
              <c:f>Sheet1!$A$3:$A$14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Sheet1!$B$3:$B$14</c:f>
              <c:numCache>
                <c:formatCode>_(* #,##0_);_(* \(#,##0\);_(* "-"??_);_(@_)</c:formatCode>
                <c:ptCount val="12"/>
                <c:pt idx="1">
                  <c:v>299532</c:v>
                </c:pt>
                <c:pt idx="2">
                  <c:v>314114</c:v>
                </c:pt>
                <c:pt idx="3">
                  <c:v>308343</c:v>
                </c:pt>
                <c:pt idx="4">
                  <c:v>288200</c:v>
                </c:pt>
                <c:pt idx="5">
                  <c:v>271926</c:v>
                </c:pt>
                <c:pt idx="6">
                  <c:v>250547</c:v>
                </c:pt>
                <c:pt idx="7">
                  <c:v>283136</c:v>
                </c:pt>
                <c:pt idx="8">
                  <c:v>278071</c:v>
                </c:pt>
                <c:pt idx="9">
                  <c:v>257410</c:v>
                </c:pt>
                <c:pt idx="10">
                  <c:v>249971</c:v>
                </c:pt>
                <c:pt idx="11">
                  <c:v>223149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F0A-4102-877F-77433959DDC6}"/>
            </c:ext>
          </c:extLst>
        </c:ser>
        <c:ser>
          <c:idx val="2"/>
          <c:order val="1"/>
          <c:tx>
            <c:strRef>
              <c:f>Sheet1!$C$2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6EC085"/>
            </a:solidFill>
            <a:ln>
              <a:noFill/>
            </a:ln>
          </c:spPr>
          <c:invertIfNegative val="0"/>
          <c:cat>
            <c:strRef>
              <c:f>Sheet1!$A$3:$A$14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Sheet1!$C$3:$C$14</c:f>
              <c:numCache>
                <c:formatCode>_(* #,##0_);_(* \(#,##0\);_(* "-"??_);_(@_)</c:formatCode>
                <c:ptCount val="12"/>
                <c:pt idx="0">
                  <c:v>301145</c:v>
                </c:pt>
                <c:pt idx="1">
                  <c:v>241729</c:v>
                </c:pt>
                <c:pt idx="2">
                  <c:v>278297</c:v>
                </c:pt>
                <c:pt idx="3">
                  <c:v>253338</c:v>
                </c:pt>
                <c:pt idx="4">
                  <c:v>274215</c:v>
                </c:pt>
                <c:pt idx="5">
                  <c:v>245702</c:v>
                </c:pt>
                <c:pt idx="6">
                  <c:v>223928</c:v>
                </c:pt>
                <c:pt idx="7">
                  <c:v>249822</c:v>
                </c:pt>
                <c:pt idx="8">
                  <c:v>220158</c:v>
                </c:pt>
                <c:pt idx="9">
                  <c:v>219130</c:v>
                </c:pt>
                <c:pt idx="10">
                  <c:v>198071</c:v>
                </c:pt>
                <c:pt idx="11">
                  <c:v>182381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F0A-4102-877F-77433959DDC6}"/>
            </c:ext>
          </c:extLst>
        </c:ser>
        <c:ser>
          <c:idx val="0"/>
          <c:order val="2"/>
          <c:tx>
            <c:strRef>
              <c:f>Sheet1!$D$2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C33362"/>
            </a:solidFill>
          </c:spPr>
          <c:invertIfNegative val="0"/>
          <c:cat>
            <c:strRef>
              <c:f>Sheet1!$A$3:$A$14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Sheet1!$D$3:$D$14</c:f>
              <c:numCache>
                <c:formatCode>_(* #,##0_);_(* \(#,##0\);_(* "-"??_);_(@_)</c:formatCode>
                <c:ptCount val="12"/>
                <c:pt idx="0">
                  <c:v>268425</c:v>
                </c:pt>
                <c:pt idx="1">
                  <c:v>226003</c:v>
                </c:pt>
                <c:pt idx="2">
                  <c:v>244725</c:v>
                </c:pt>
                <c:pt idx="3">
                  <c:v>231875</c:v>
                </c:pt>
                <c:pt idx="4">
                  <c:v>242577</c:v>
                </c:pt>
                <c:pt idx="5">
                  <c:v>201435</c:v>
                </c:pt>
                <c:pt idx="6">
                  <c:v>199809</c:v>
                </c:pt>
                <c:pt idx="7">
                  <c:v>224348</c:v>
                </c:pt>
                <c:pt idx="8">
                  <c:v>206312</c:v>
                </c:pt>
                <c:pt idx="9">
                  <c:v>229339</c:v>
                </c:pt>
                <c:pt idx="10">
                  <c:v>202577</c:v>
                </c:pt>
                <c:pt idx="11">
                  <c:v>170457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F0A-4102-877F-77433959DDC6}"/>
            </c:ext>
          </c:extLst>
        </c:ser>
        <c:ser>
          <c:idx val="3"/>
          <c:order val="3"/>
          <c:tx>
            <c:strRef>
              <c:f>Sheet1!$E$2</c:f>
              <c:strCache>
                <c:ptCount val="1"/>
                <c:pt idx="0">
                  <c:v>2019</c:v>
                </c:pt>
              </c:strCache>
            </c:strRef>
          </c:tx>
          <c:invertIfNegative val="0"/>
          <c:cat>
            <c:strRef>
              <c:f>Sheet1!$A$3:$A$14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Sheet1!$E$3:$E$14</c:f>
              <c:numCache>
                <c:formatCode>_(* #,##0_);_(* \(#,##0\);_(* "-"??_);_(@_)</c:formatCode>
                <c:ptCount val="12"/>
                <c:pt idx="0">
                  <c:v>220308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44-4C88-8BFF-D53C4A94CA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50"/>
        <c:axId val="-2144255512"/>
        <c:axId val="-2042454392"/>
      </c:barChart>
      <c:catAx>
        <c:axId val="-21442555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-2042454392"/>
        <c:crosses val="autoZero"/>
        <c:auto val="1"/>
        <c:lblAlgn val="ctr"/>
        <c:lblOffset val="100"/>
        <c:noMultiLvlLbl val="0"/>
      </c:catAx>
      <c:valAx>
        <c:axId val="-2042454392"/>
        <c:scaling>
          <c:orientation val="minMax"/>
          <c:max val="350000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-214425551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37880022607095198"/>
          <c:y val="0.13346506874627601"/>
          <c:w val="0.27553811692365998"/>
          <c:h val="6.0247298284609299E-2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800" dirty="0"/>
              <a:t>Inquiries for Programs with Unknown Modality</a:t>
            </a:r>
          </a:p>
          <a:p>
            <a:pPr>
              <a:defRPr/>
            </a:pPr>
            <a:r>
              <a:rPr lang="en-US" sz="1400" b="0" dirty="0"/>
              <a:t>All Programs and Award Levels</a:t>
            </a:r>
          </a:p>
        </c:rich>
      </c:tx>
      <c:layout>
        <c:manualLayout>
          <c:xMode val="edge"/>
          <c:yMode val="edge"/>
          <c:x val="0.25017366628495002"/>
          <c:y val="1.5861774160703699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8.4914380065513204E-2"/>
          <c:y val="0.239859337331297"/>
          <c:w val="0.91311241111772001"/>
          <c:h val="0.65246180350191996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Sheet1!$B$2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4A8EF0"/>
            </a:solidFill>
            <a:ln>
              <a:noFill/>
            </a:ln>
          </c:spPr>
          <c:invertIfNegative val="0"/>
          <c:cat>
            <c:strRef>
              <c:f>Sheet1!$A$3:$A$14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Sheet1!$B$3:$B$14</c:f>
              <c:numCache>
                <c:formatCode>_(* #,##0_);_(* \(#,##0\);_(* "-"??_);_(@_)</c:formatCode>
                <c:ptCount val="12"/>
                <c:pt idx="1">
                  <c:v>246044</c:v>
                </c:pt>
                <c:pt idx="2">
                  <c:v>258113</c:v>
                </c:pt>
                <c:pt idx="3">
                  <c:v>237886</c:v>
                </c:pt>
                <c:pt idx="4">
                  <c:v>216817</c:v>
                </c:pt>
                <c:pt idx="5">
                  <c:v>268555</c:v>
                </c:pt>
                <c:pt idx="6">
                  <c:v>240447</c:v>
                </c:pt>
                <c:pt idx="7">
                  <c:v>279469</c:v>
                </c:pt>
                <c:pt idx="8">
                  <c:v>230137</c:v>
                </c:pt>
                <c:pt idx="9">
                  <c:v>219184</c:v>
                </c:pt>
                <c:pt idx="10">
                  <c:v>186435</c:v>
                </c:pt>
                <c:pt idx="11">
                  <c:v>162601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F0A-4102-877F-77433959DDC6}"/>
            </c:ext>
          </c:extLst>
        </c:ser>
        <c:ser>
          <c:idx val="2"/>
          <c:order val="1"/>
          <c:tx>
            <c:strRef>
              <c:f>Sheet1!$C$2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6EC085"/>
            </a:solidFill>
            <a:ln>
              <a:noFill/>
            </a:ln>
          </c:spPr>
          <c:invertIfNegative val="0"/>
          <c:cat>
            <c:strRef>
              <c:f>Sheet1!$A$3:$A$14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Sheet1!$C$3:$C$14</c:f>
              <c:numCache>
                <c:formatCode>_(* #,##0_);_(* \(#,##0\);_(* "-"??_);_(@_)</c:formatCode>
                <c:ptCount val="12"/>
                <c:pt idx="0">
                  <c:v>201431</c:v>
                </c:pt>
                <c:pt idx="1">
                  <c:v>178661</c:v>
                </c:pt>
                <c:pt idx="2">
                  <c:v>175643</c:v>
                </c:pt>
                <c:pt idx="3">
                  <c:v>160143</c:v>
                </c:pt>
                <c:pt idx="4">
                  <c:v>168584</c:v>
                </c:pt>
                <c:pt idx="5">
                  <c:v>170382</c:v>
                </c:pt>
                <c:pt idx="6">
                  <c:v>207744</c:v>
                </c:pt>
                <c:pt idx="7">
                  <c:v>231248</c:v>
                </c:pt>
                <c:pt idx="8">
                  <c:v>207522</c:v>
                </c:pt>
                <c:pt idx="9">
                  <c:v>209420</c:v>
                </c:pt>
                <c:pt idx="10">
                  <c:v>185715</c:v>
                </c:pt>
                <c:pt idx="11">
                  <c:v>157853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F0A-4102-877F-77433959DDC6}"/>
            </c:ext>
          </c:extLst>
        </c:ser>
        <c:ser>
          <c:idx val="0"/>
          <c:order val="2"/>
          <c:tx>
            <c:strRef>
              <c:f>Sheet1!$D$2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C33362"/>
            </a:solidFill>
          </c:spPr>
          <c:invertIfNegative val="0"/>
          <c:cat>
            <c:strRef>
              <c:f>Sheet1!$A$3:$A$14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Sheet1!$D$3:$D$14</c:f>
              <c:numCache>
                <c:formatCode>_(* #,##0_);_(* \(#,##0\);_(* "-"??_);_(@_)</c:formatCode>
                <c:ptCount val="12"/>
                <c:pt idx="0">
                  <c:v>215272</c:v>
                </c:pt>
                <c:pt idx="1">
                  <c:v>178103</c:v>
                </c:pt>
                <c:pt idx="2">
                  <c:v>188842</c:v>
                </c:pt>
                <c:pt idx="3">
                  <c:v>173945</c:v>
                </c:pt>
                <c:pt idx="4">
                  <c:v>201191</c:v>
                </c:pt>
                <c:pt idx="5">
                  <c:v>192538</c:v>
                </c:pt>
                <c:pt idx="6">
                  <c:v>213953</c:v>
                </c:pt>
                <c:pt idx="7">
                  <c:v>235404</c:v>
                </c:pt>
                <c:pt idx="8">
                  <c:v>205074</c:v>
                </c:pt>
                <c:pt idx="9">
                  <c:v>234843</c:v>
                </c:pt>
                <c:pt idx="10">
                  <c:v>212085</c:v>
                </c:pt>
                <c:pt idx="11">
                  <c:v>199353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F0A-4102-877F-77433959DDC6}"/>
            </c:ext>
          </c:extLst>
        </c:ser>
        <c:ser>
          <c:idx val="3"/>
          <c:order val="3"/>
          <c:tx>
            <c:strRef>
              <c:f>Sheet1!$E$2</c:f>
              <c:strCache>
                <c:ptCount val="1"/>
                <c:pt idx="0">
                  <c:v>2019</c:v>
                </c:pt>
              </c:strCache>
            </c:strRef>
          </c:tx>
          <c:invertIfNegative val="0"/>
          <c:cat>
            <c:strRef>
              <c:f>Sheet1!$A$3:$A$14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Sheet1!$E$3:$E$14</c:f>
              <c:numCache>
                <c:formatCode>General</c:formatCode>
                <c:ptCount val="12"/>
                <c:pt idx="0" formatCode="_(* #,##0_);_(* \(#,##0\);_(* &quot;-&quot;??_);_(@_)">
                  <c:v>283898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44-4C88-8BFF-D53C4A94CA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50"/>
        <c:axId val="-2084372152"/>
        <c:axId val="-2042002984"/>
      </c:barChart>
      <c:catAx>
        <c:axId val="-20843721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-2042002984"/>
        <c:crosses val="autoZero"/>
        <c:auto val="1"/>
        <c:lblAlgn val="ctr"/>
        <c:lblOffset val="100"/>
        <c:noMultiLvlLbl val="0"/>
      </c:catAx>
      <c:valAx>
        <c:axId val="-2042002984"/>
        <c:scaling>
          <c:orientation val="minMax"/>
          <c:max val="350000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-208437215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37880022607095198"/>
          <c:y val="0.13346506874627601"/>
          <c:w val="0.27553811692365998"/>
          <c:h val="6.0247298284609299E-2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 rtl="0">
              <a:defRPr/>
            </a:pPr>
            <a:r>
              <a:rPr lang="en-US" dirty="0"/>
              <a:t>Five Largest Programs Since January 2012</a:t>
            </a:r>
          </a:p>
          <a:p>
            <a:pPr algn="ctr" rtl="0">
              <a:defRPr/>
            </a:pPr>
            <a:r>
              <a:rPr lang="en-US" sz="1400" dirty="0"/>
              <a:t>Year-over-Year Change in January Inquiries</a:t>
            </a:r>
          </a:p>
        </c:rich>
      </c:tx>
      <c:layout>
        <c:manualLayout>
          <c:xMode val="edge"/>
          <c:yMode val="edge"/>
          <c:x val="0.19457107410478799"/>
          <c:y val="1.901929047072100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7363070917186499E-2"/>
          <c:y val="0.27467166483218802"/>
          <c:w val="0.90659036703708196"/>
          <c:h val="0.54638679135137103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Sheet1!$E$2</c:f>
              <c:strCache>
                <c:ptCount val="1"/>
                <c:pt idx="0">
                  <c:v>2019 YoY % Change</c:v>
                </c:pt>
              </c:strCache>
            </c:strRef>
          </c:tx>
          <c:spPr>
            <a:solidFill>
              <a:srgbClr val="70C185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1-B91F-4170-93B2-76CBC42DCFED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2-4CE4-4BD3-BD89-45DF0959B599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6-C56B-49E8-8434-E299D6FF3097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3-4CE4-4BD3-BD89-45DF0959B599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Sheet1!$A$3:$A$7</c:f>
              <c:strCache>
                <c:ptCount val="5"/>
                <c:pt idx="0">
                  <c:v>Business Administration</c:v>
                </c:pt>
                <c:pt idx="1">
                  <c:v>Criminal Justice</c:v>
                </c:pt>
                <c:pt idx="2">
                  <c:v>Healthcare Administration</c:v>
                </c:pt>
                <c:pt idx="3">
                  <c:v>Medical Assistant</c:v>
                </c:pt>
                <c:pt idx="4">
                  <c:v>Registered Nursing</c:v>
                </c:pt>
              </c:strCache>
            </c:strRef>
          </c:cat>
          <c:val>
            <c:numRef>
              <c:f>Sheet1!$E$3:$E$7</c:f>
              <c:numCache>
                <c:formatCode>0%</c:formatCode>
                <c:ptCount val="5"/>
                <c:pt idx="0" formatCode="0.0%">
                  <c:v>-3.7660182304205501E-3</c:v>
                </c:pt>
                <c:pt idx="1">
                  <c:v>0.53019364018885495</c:v>
                </c:pt>
                <c:pt idx="2">
                  <c:v>-2.5845670645079401E-2</c:v>
                </c:pt>
                <c:pt idx="3">
                  <c:v>-0.19055645776770599</c:v>
                </c:pt>
                <c:pt idx="4">
                  <c:v>-0.114283171312781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1F-4170-93B2-76CBC42DCFE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-2041948280"/>
        <c:axId val="-2041919112"/>
      </c:barChart>
      <c:catAx>
        <c:axId val="-20419482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0" vert="horz"/>
          <a:lstStyle/>
          <a:p>
            <a:pPr>
              <a:defRPr/>
            </a:pPr>
            <a:endParaRPr lang="en-US"/>
          </a:p>
        </c:txPr>
        <c:crossAx val="-2041919112"/>
        <c:crosses val="autoZero"/>
        <c:auto val="1"/>
        <c:lblAlgn val="ctr"/>
        <c:lblOffset val="500"/>
        <c:noMultiLvlLbl val="0"/>
      </c:catAx>
      <c:valAx>
        <c:axId val="-2041919112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crossAx val="-20419482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>
          <a:solidFill>
            <a:srgbClr val="000000"/>
          </a:solidFill>
          <a:latin typeface="Georgia (Body)"/>
        </a:defRPr>
      </a:pPr>
      <a:endParaRPr lang="en-US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/>
            </a:pPr>
            <a:r>
              <a:rPr lang="en-US" sz="1800" dirty="0"/>
              <a:t>The Fast 5 Programs</a:t>
            </a:r>
          </a:p>
          <a:p>
            <a:pPr>
              <a:defRPr sz="1400"/>
            </a:pPr>
            <a:r>
              <a:rPr lang="en-US" sz="1400" b="0" dirty="0"/>
              <a:t>Year-over-Year Change in</a:t>
            </a:r>
            <a:r>
              <a:rPr lang="en-US" sz="1400" b="0" baseline="0" dirty="0"/>
              <a:t> January </a:t>
            </a:r>
            <a:r>
              <a:rPr lang="en-US" sz="1400" b="0" dirty="0"/>
              <a:t>Inquiries</a:t>
            </a:r>
          </a:p>
        </c:rich>
      </c:tx>
      <c:layout>
        <c:manualLayout>
          <c:xMode val="edge"/>
          <c:yMode val="edge"/>
          <c:x val="0.28696096230391199"/>
          <c:y val="3.0564090370554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4350117866534907E-2"/>
          <c:y val="0.208803035615829"/>
          <c:w val="0.87438353962576099"/>
          <c:h val="0.52587466845783504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Sheet1!$B$2</c:f>
              <c:strCache>
                <c:ptCount val="1"/>
                <c:pt idx="0">
                  <c:v>2019 YoY % Change</c:v>
                </c:pt>
              </c:strCache>
            </c:strRef>
          </c:tx>
          <c:spPr>
            <a:solidFill>
              <a:srgbClr val="6EC085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BF25-7E4F-B6D4-0557E1B96A6B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BF25-7E4F-B6D4-0557E1B96A6B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BF25-7E4F-B6D4-0557E1B96A6B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Sheet1!$A$3:$A$7</c:f>
              <c:strCache>
                <c:ptCount val="5"/>
                <c:pt idx="0">
                  <c:v>Mental Health Counseling</c:v>
                </c:pt>
                <c:pt idx="1">
                  <c:v>Health Svcs/Allied Health, Gen'l</c:v>
                </c:pt>
                <c:pt idx="2">
                  <c:v>Computer Science</c:v>
                </c:pt>
                <c:pt idx="3">
                  <c:v>Welding Tech</c:v>
                </c:pt>
                <c:pt idx="4">
                  <c:v>Computer Systems Networking/Telecomm</c:v>
                </c:pt>
              </c:strCache>
            </c:strRef>
          </c:cat>
          <c:val>
            <c:numRef>
              <c:f>Sheet1!$B$3:$B$7</c:f>
              <c:numCache>
                <c:formatCode>0%</c:formatCode>
                <c:ptCount val="5"/>
                <c:pt idx="0">
                  <c:v>1.620764239365537</c:v>
                </c:pt>
                <c:pt idx="1">
                  <c:v>0.996487119437939</c:v>
                </c:pt>
                <c:pt idx="2">
                  <c:v>0.71635049683830199</c:v>
                </c:pt>
                <c:pt idx="3">
                  <c:v>0.59144956579826302</c:v>
                </c:pt>
                <c:pt idx="4">
                  <c:v>0.54167860211973695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EE-49D6-928A-0C18DDC83C7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-2041883160"/>
        <c:axId val="2135513352"/>
      </c:barChart>
      <c:catAx>
        <c:axId val="-20418831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0" vert="horz"/>
          <a:lstStyle/>
          <a:p>
            <a:pPr>
              <a:defRPr sz="1100"/>
            </a:pPr>
            <a:endParaRPr lang="en-US"/>
          </a:p>
        </c:txPr>
        <c:crossAx val="2135513352"/>
        <c:crosses val="autoZero"/>
        <c:auto val="1"/>
        <c:lblAlgn val="ctr"/>
        <c:lblOffset val="100"/>
        <c:noMultiLvlLbl val="0"/>
      </c:catAx>
      <c:valAx>
        <c:axId val="2135513352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crossAx val="-2041883160"/>
        <c:crosses val="autoZero"/>
        <c:crossBetween val="between"/>
        <c:minorUnit val="0.5"/>
      </c:valAx>
    </c:plotArea>
    <c:plotVisOnly val="1"/>
    <c:dispBlanksAs val="gap"/>
    <c:showDLblsOverMax val="0"/>
  </c:chart>
  <c:txPr>
    <a:bodyPr/>
    <a:lstStyle/>
    <a:p>
      <a:pPr>
        <a:defRPr sz="1200">
          <a:solidFill>
            <a:srgbClr val="000000"/>
          </a:solidFill>
          <a:latin typeface="Georgia (Body)"/>
        </a:defRPr>
      </a:pPr>
      <a:endParaRPr lang="en-US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0.41841</cdr:x>
      <cdr:y>0.57805</cdr:y>
    </cdr:from>
    <cdr:to>
      <cdr:x>0.86724</cdr:x>
      <cdr:y>0.72507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446E2D76-1E0B-C54C-A05B-56E7C1C62402}"/>
            </a:ext>
          </a:extLst>
        </cdr:cNvPr>
        <cdr:cNvSpPr txBox="1"/>
      </cdr:nvSpPr>
      <cdr:spPr>
        <a:xfrm xmlns:a="http://schemas.openxmlformats.org/drawingml/2006/main">
          <a:off x="2918523" y="2650193"/>
          <a:ext cx="3130659" cy="6740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lIns="91440" tIns="45720" rIns="91440" bIns="45720" rtlCol="0" anchor="ctr" anchorCtr="0">
          <a:norm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 sz="2000" dirty="0">
            <a:solidFill>
              <a:srgbClr val="FFFFFF"/>
            </a:solidFill>
          </a:endParaRPr>
        </a:p>
      </cdr:txBody>
    </cdr:sp>
  </cdr:relSizeAnchor>
  <cdr:relSizeAnchor xmlns:cdr="http://schemas.openxmlformats.org/drawingml/2006/chartDrawing">
    <cdr:from>
      <cdr:x>0.20893</cdr:x>
      <cdr:y>0.22433</cdr:y>
    </cdr:from>
    <cdr:to>
      <cdr:x>0.5</cdr:x>
      <cdr:y>0.34933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7C502F06-3C4C-0146-AF81-D6A1F748DB2D}"/>
            </a:ext>
          </a:extLst>
        </cdr:cNvPr>
        <cdr:cNvSpPr txBox="1"/>
      </cdr:nvSpPr>
      <cdr:spPr>
        <a:xfrm xmlns:a="http://schemas.openxmlformats.org/drawingml/2006/main">
          <a:off x="1457335" y="1028498"/>
          <a:ext cx="2030280" cy="5730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lIns="91440" tIns="45720" rIns="91440" bIns="45720" rtlCol="0" anchor="ctr" anchorCtr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2400" dirty="0">
              <a:solidFill>
                <a:srgbClr val="FFFFFF"/>
              </a:solidFill>
            </a:rPr>
            <a:t>Mission</a:t>
          </a:r>
        </a:p>
        <a:p xmlns:a="http://schemas.openxmlformats.org/drawingml/2006/main">
          <a:pPr algn="ctr"/>
          <a:r>
            <a:rPr lang="en-US" sz="1600" dirty="0">
              <a:solidFill>
                <a:srgbClr val="FFFFFF"/>
              </a:solidFill>
            </a:rPr>
            <a:t>of the Institution</a:t>
          </a:r>
        </a:p>
      </cdr:txBody>
    </cdr:sp>
  </cdr:relSizeAnchor>
  <cdr:relSizeAnchor xmlns:cdr="http://schemas.openxmlformats.org/drawingml/2006/chartDrawing">
    <cdr:from>
      <cdr:x>0.52062</cdr:x>
      <cdr:y>0.22433</cdr:y>
    </cdr:from>
    <cdr:to>
      <cdr:x>0.76466</cdr:x>
      <cdr:y>0.34933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4BA596F6-253A-004D-948F-7AFCE5A297C7}"/>
            </a:ext>
          </a:extLst>
        </cdr:cNvPr>
        <cdr:cNvSpPr txBox="1"/>
      </cdr:nvSpPr>
      <cdr:spPr>
        <a:xfrm xmlns:a="http://schemas.openxmlformats.org/drawingml/2006/main">
          <a:off x="3631470" y="1028498"/>
          <a:ext cx="1702235" cy="5730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lIns="91440" tIns="45720" rIns="91440" bIns="45720" rtlCol="0" anchor="ctr" anchorCtr="0">
          <a:norm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2400" dirty="0">
              <a:solidFill>
                <a:srgbClr val="FFFFFF"/>
              </a:solidFill>
            </a:rPr>
            <a:t>Academic </a:t>
          </a:r>
          <a:r>
            <a:rPr lang="en-US" sz="1600" dirty="0">
              <a:solidFill>
                <a:srgbClr val="FFFFFF"/>
              </a:solidFill>
            </a:rPr>
            <a:t>Standards</a:t>
          </a:r>
          <a:endParaRPr lang="en-US" sz="2000" dirty="0">
            <a:solidFill>
              <a:srgbClr val="FFFFFF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185" cy="464506"/>
          </a:xfrm>
          <a:prstGeom prst="rect">
            <a:avLst/>
          </a:prstGeom>
        </p:spPr>
        <p:txBody>
          <a:bodyPr vert="horz" lIns="89739" tIns="44870" rIns="89739" bIns="4487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5279" y="0"/>
            <a:ext cx="2971185" cy="464506"/>
          </a:xfrm>
          <a:prstGeom prst="rect">
            <a:avLst/>
          </a:prstGeom>
        </p:spPr>
        <p:txBody>
          <a:bodyPr vert="horz" lIns="89739" tIns="44870" rIns="89739" bIns="44870" rtlCol="0"/>
          <a:lstStyle>
            <a:lvl1pPr algn="r">
              <a:defRPr sz="1200"/>
            </a:lvl1pPr>
          </a:lstStyle>
          <a:p>
            <a:fld id="{C20059D2-52E0-47AC-80ED-0EC65DE8C2EA}" type="datetimeFigureOut">
              <a:rPr lang="en-US" smtClean="0"/>
              <a:pPr/>
              <a:t>2/28/19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30321"/>
            <a:ext cx="2971185" cy="464506"/>
          </a:xfrm>
          <a:prstGeom prst="rect">
            <a:avLst/>
          </a:prstGeom>
        </p:spPr>
        <p:txBody>
          <a:bodyPr vert="horz" lIns="89739" tIns="44870" rIns="89739" bIns="4487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5279" y="8830321"/>
            <a:ext cx="2971185" cy="464506"/>
          </a:xfrm>
          <a:prstGeom prst="rect">
            <a:avLst/>
          </a:prstGeom>
        </p:spPr>
        <p:txBody>
          <a:bodyPr vert="horz" lIns="89739" tIns="44870" rIns="89739" bIns="44870" rtlCol="0" anchor="b"/>
          <a:lstStyle>
            <a:lvl1pPr algn="r">
              <a:defRPr sz="1200"/>
            </a:lvl1pPr>
          </a:lstStyle>
          <a:p>
            <a:fld id="{ECEE1E9E-28B6-4E54-B7F6-20CAA1F54F5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800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185" cy="464506"/>
          </a:xfrm>
          <a:prstGeom prst="rect">
            <a:avLst/>
          </a:prstGeom>
        </p:spPr>
        <p:txBody>
          <a:bodyPr vert="horz" lIns="89739" tIns="44870" rIns="89739" bIns="4487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5279" y="0"/>
            <a:ext cx="2971185" cy="464506"/>
          </a:xfrm>
          <a:prstGeom prst="rect">
            <a:avLst/>
          </a:prstGeom>
        </p:spPr>
        <p:txBody>
          <a:bodyPr vert="horz" lIns="89739" tIns="44870" rIns="89739" bIns="44870" rtlCol="0"/>
          <a:lstStyle>
            <a:lvl1pPr algn="r">
              <a:defRPr sz="1200"/>
            </a:lvl1pPr>
          </a:lstStyle>
          <a:p>
            <a:fld id="{9D8972DB-84A7-4139-9A32-4E5F56D9F4E0}" type="datetimeFigureOut">
              <a:rPr lang="en-US" smtClean="0"/>
              <a:pPr/>
              <a:t>2/28/19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739" tIns="44870" rIns="89739" bIns="4487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186" y="4415160"/>
            <a:ext cx="5487629" cy="4183695"/>
          </a:xfrm>
          <a:prstGeom prst="rect">
            <a:avLst/>
          </a:prstGeom>
        </p:spPr>
        <p:txBody>
          <a:bodyPr vert="horz" lIns="89739" tIns="44870" rIns="89739" bIns="4487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30321"/>
            <a:ext cx="2971185" cy="464506"/>
          </a:xfrm>
          <a:prstGeom prst="rect">
            <a:avLst/>
          </a:prstGeom>
        </p:spPr>
        <p:txBody>
          <a:bodyPr vert="horz" lIns="89739" tIns="44870" rIns="89739" bIns="4487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5279" y="8830321"/>
            <a:ext cx="2971185" cy="464506"/>
          </a:xfrm>
          <a:prstGeom prst="rect">
            <a:avLst/>
          </a:prstGeom>
        </p:spPr>
        <p:txBody>
          <a:bodyPr vert="horz" lIns="89739" tIns="44870" rIns="89739" bIns="44870" rtlCol="0" anchor="b"/>
          <a:lstStyle>
            <a:lvl1pPr algn="r">
              <a:defRPr sz="1200"/>
            </a:lvl1pPr>
          </a:lstStyle>
          <a:p>
            <a:fld id="{AE338468-3A43-4E1B-8D46-4557243DB60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12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Front Pa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08723" y="3641244"/>
            <a:ext cx="8786191" cy="1731946"/>
          </a:xfrm>
        </p:spPr>
        <p:txBody>
          <a:bodyPr anchor="ctr" anchorCtr="0">
            <a:noAutofit/>
          </a:bodyPr>
          <a:lstStyle>
            <a:lvl1pPr algn="ctr">
              <a:defRPr sz="4000" cap="none" baseline="0">
                <a:solidFill>
                  <a:srgbClr val="37557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9615" y="5515229"/>
            <a:ext cx="7384775" cy="796121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3300">
                <a:solidFill>
                  <a:srgbClr val="6FC085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342882" indent="0" algn="ctr">
              <a:buNone/>
              <a:defRPr sz="1500"/>
            </a:lvl2pPr>
            <a:lvl3pPr marL="685766" indent="0" algn="ctr">
              <a:buNone/>
              <a:defRPr sz="1351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4" indent="0" algn="ctr">
              <a:buNone/>
              <a:defRPr sz="1200"/>
            </a:lvl6pPr>
            <a:lvl7pPr marL="2057298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" y="6434667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375577"/>
                </a:solidFill>
              </a:rPr>
              <a:t>www.Gray</a:t>
            </a:r>
            <a:r>
              <a:rPr lang="en-US" baseline="0" dirty="0">
                <a:solidFill>
                  <a:srgbClr val="375577"/>
                </a:solidFill>
              </a:rPr>
              <a:t>Associates.com</a:t>
            </a:r>
            <a:endParaRPr lang="en-US" dirty="0">
              <a:solidFill>
                <a:srgbClr val="375577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-4634" y="3495105"/>
            <a:ext cx="91440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1" y="6434667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375577"/>
                </a:solidFill>
              </a:rPr>
              <a:t>www.Gray</a:t>
            </a:r>
            <a:r>
              <a:rPr lang="en-US" baseline="0" dirty="0">
                <a:solidFill>
                  <a:srgbClr val="375577"/>
                </a:solidFill>
              </a:rPr>
              <a:t>Associates.com</a:t>
            </a:r>
            <a:endParaRPr lang="en-US" dirty="0">
              <a:solidFill>
                <a:srgbClr val="375577"/>
              </a:solidFill>
            </a:endParaRP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-4634" y="3495105"/>
            <a:ext cx="91440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3EF30DA6-E319-4CE4-8699-3FDFCB68A7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7109" b="5613"/>
          <a:stretch/>
        </p:blipFill>
        <p:spPr>
          <a:xfrm>
            <a:off x="-4634" y="-58901"/>
            <a:ext cx="9144000" cy="3576827"/>
          </a:xfrm>
          <a:prstGeom prst="rect">
            <a:avLst/>
          </a:prstGeom>
        </p:spPr>
      </p:pic>
    </p:spTree>
    <p:extLst/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CED37-8610-C54C-ACD0-94547BC9D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AB62E2-9272-FA41-A971-CA8E419196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30460F-9583-B040-A9A8-5238BEA13B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003E4E28-F10A-FD48-9AB5-2C33EB824818}" type="datetimeFigureOut">
              <a:rPr lang="en-US" smtClean="0"/>
              <a:t>2/28/19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BFA173-E51F-8741-A2E2-16D755D97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B866FC-C6A8-FE4C-A106-B5CC8C593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EA6F29CE-3773-1747-B49E-65819B6E25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032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D75AF-44AB-2641-9AA1-4BB97548E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3FD0D0-A470-2940-9733-5E32EB0268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32238A-1932-284D-9993-1804F8F433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1ADCB2-27C2-4E4A-AA41-B7BAEA0084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003E4E28-F10A-FD48-9AB5-2C33EB824818}" type="datetimeFigureOut">
              <a:rPr lang="en-US" smtClean="0"/>
              <a:t>2/28/19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A63008-F9C6-D643-9E62-CFC650D4C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EA29F6-648A-4E47-949D-4A5E85443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EA6F29CE-3773-1747-B49E-65819B6E25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5405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93A63-3C19-1642-801D-4876ED270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3F784B-274E-AE4B-AC98-12105EE8A3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0E2131-A37D-DF40-B875-AA54D269D8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A3DE6A-D936-554A-83DD-DCFA8B5F1F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92C97F-FBC4-DE4A-9F7A-F01AC7AE05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335D7E-AC96-8A4F-8665-6FF703BEE8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003E4E28-F10A-FD48-9AB5-2C33EB824818}" type="datetimeFigureOut">
              <a:rPr lang="en-US" smtClean="0"/>
              <a:t>2/28/19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AEE542-8EF1-5E4E-BBA5-3DAF80288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8385198-3D60-C846-AE9B-D70A49889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EA6F29CE-3773-1747-B49E-65819B6E25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33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0F683-C3F2-AD45-B5B5-5389FA855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BEFA29-55BE-5B4E-82B0-6EE803A206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003E4E28-F10A-FD48-9AB5-2C33EB824818}" type="datetimeFigureOut">
              <a:rPr lang="en-US" smtClean="0"/>
              <a:t>2/28/19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F34B2F-BF03-3748-A92A-4885AE564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55DC77-2B34-CA4F-96C1-94065CF68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EA6F29CE-3773-1747-B49E-65819B6E25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8697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62A86FE-CB08-C24A-B439-231893C426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003E4E28-F10A-FD48-9AB5-2C33EB824818}" type="datetimeFigureOut">
              <a:rPr lang="en-US" smtClean="0"/>
              <a:t>2/28/19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66A22F-5098-324B-9E5C-6313AAA69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57C7F5-B55E-564F-B280-98F57F90B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EA6F29CE-3773-1747-B49E-65819B6E25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9927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8A2C1-0EA3-BA44-846B-CE10CA62C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EAB09C-72EC-BA40-869C-D2B69C0AD6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F6D47C-A505-7541-84E8-44687AB7EE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6B7D9C-4D47-1C46-8BCF-7C35DD5E43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003E4E28-F10A-FD48-9AB5-2C33EB824818}" type="datetimeFigureOut">
              <a:rPr lang="en-US" smtClean="0"/>
              <a:t>2/28/19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6A89B0-1423-D14B-8A5B-567472CB5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140114-5199-9345-A766-1607485B3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EA6F29CE-3773-1747-B49E-65819B6E25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1937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73A8E-44AD-0243-830D-61A2A0018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47F16F-5700-CE4F-B0EC-F06CF40A9C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71E903-03B5-864A-A7ED-970453AFB5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786780-F5B2-5A43-8719-B6E2BAA918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003E4E28-F10A-FD48-9AB5-2C33EB824818}" type="datetimeFigureOut">
              <a:rPr lang="en-US" smtClean="0"/>
              <a:t>2/28/19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0AC781-4EEB-234E-90BC-5DD68CD2A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683DC3-6EE0-7245-AB66-57E120CAD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EA6F29CE-3773-1747-B49E-65819B6E25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0297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B952F-EBAA-6447-8766-D3FA819B0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7D0866-E3F9-A641-AF3E-8249FEE14A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0D70F6-0BB6-AA4F-8E4E-A2DF586F6C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003E4E28-F10A-FD48-9AB5-2C33EB824818}" type="datetimeFigureOut">
              <a:rPr lang="en-US" smtClean="0"/>
              <a:t>2/28/19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7EE8A5-6F6A-BB44-91CB-C9D825D93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F3CA06-CCE6-0847-8651-2521320AF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EA6F29CE-3773-1747-B49E-65819B6E25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0401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AD0A7A9-E0C4-6E44-AD48-4E3D4A1867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E8EE1F-192F-604D-8A50-507D327FB3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6552CB-D204-964A-B7C9-AAD79CFCEA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003E4E28-F10A-FD48-9AB5-2C33EB824818}" type="datetimeFigureOut">
              <a:rPr lang="en-US" smtClean="0"/>
              <a:t>2/28/19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450C38-A727-B045-B3B6-A924137D9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41FA51-34DF-3B40-9F92-259EE34C7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EA6F29CE-3773-1747-B49E-65819B6E25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156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i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29101" y="1178560"/>
            <a:ext cx="8927303" cy="51722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2pPr>
              <a:defRPr baseline="0">
                <a:solidFill>
                  <a:srgbClr val="404040"/>
                </a:solidFill>
              </a:defRPr>
            </a:lvl2pPr>
            <a:lvl3pPr>
              <a:defRPr baseline="0">
                <a:solidFill>
                  <a:srgbClr val="404040"/>
                </a:solidFill>
              </a:defRPr>
            </a:lvl3pPr>
            <a:lvl4pPr>
              <a:defRPr baseline="0">
                <a:solidFill>
                  <a:srgbClr val="404040"/>
                </a:solidFill>
              </a:defRPr>
            </a:lvl4pPr>
            <a:lvl5pPr>
              <a:defRPr baseline="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129101" y="0"/>
            <a:ext cx="5590980" cy="56896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128588" y="669925"/>
            <a:ext cx="8928100" cy="40610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 baseline="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marL="384029" marR="0" lvl="0" indent="-384029" algn="l" defTabSz="685766" rtl="0" eaLnBrk="1" fontAlgn="auto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>
                <a:srgbClr val="375577"/>
              </a:buClr>
              <a:buSzTx/>
              <a:buFont typeface="Wingdings" charset="2"/>
              <a:buNone/>
              <a:tabLst/>
              <a:defRPr/>
            </a:pPr>
            <a:r>
              <a:rPr lang="en-US" dirty="0"/>
              <a:t>Edit Title</a:t>
            </a:r>
          </a:p>
        </p:txBody>
      </p:sp>
    </p:spTree>
    <p:extLst/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/Break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92C498-9501-433C-926B-74043411C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reeform 7" title="Crop Mark">
            <a:extLst>
              <a:ext uri="{FF2B5EF4-FFF2-40B4-BE49-F238E27FC236}">
                <a16:creationId xmlns:a16="http://schemas.microsoft.com/office/drawing/2014/main" id="{25B7F11F-68A4-4CAA-BCD1-46303741F03A}"/>
              </a:ext>
            </a:extLst>
          </p:cNvPr>
          <p:cNvSpPr/>
          <p:nvPr/>
        </p:nvSpPr>
        <p:spPr bwMode="auto">
          <a:xfrm>
            <a:off x="6113971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rgbClr val="6FC085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129101" y="6453387"/>
            <a:ext cx="2170175" cy="404614"/>
          </a:xfrm>
        </p:spPr>
        <p:txBody>
          <a:bodyPr/>
          <a:lstStyle/>
          <a:p>
            <a:r>
              <a:rPr lang="en-US" dirty="0"/>
              <a:t>Confidential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9621" y="114461"/>
            <a:ext cx="3225800" cy="355600"/>
          </a:xfrm>
          <a:prstGeom prst="rect">
            <a:avLst/>
          </a:prstGeom>
        </p:spPr>
      </p:pic>
      <p:sp>
        <p:nvSpPr>
          <p:cNvPr id="7" name="Freeform 7" title="Crop Mark">
            <a:extLst>
              <a:ext uri="{FF2B5EF4-FFF2-40B4-BE49-F238E27FC236}">
                <a16:creationId xmlns:a16="http://schemas.microsoft.com/office/drawing/2014/main" id="{25B7F11F-68A4-4CAA-BCD1-46303741F03A}"/>
              </a:ext>
            </a:extLst>
          </p:cNvPr>
          <p:cNvSpPr/>
          <p:nvPr userDrawn="1"/>
        </p:nvSpPr>
        <p:spPr bwMode="auto">
          <a:xfrm>
            <a:off x="6113971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rgbClr val="6FC085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29621" y="114461"/>
            <a:ext cx="3225800" cy="355600"/>
          </a:xfrm>
          <a:prstGeom prst="rect">
            <a:avLst/>
          </a:prstGeom>
        </p:spPr>
      </p:pic>
      <p:sp>
        <p:nvSpPr>
          <p:cNvPr id="11" name="Content Placeholder 4"/>
          <p:cNvSpPr>
            <a:spLocks noGrp="1"/>
          </p:cNvSpPr>
          <p:nvPr>
            <p:ph idx="1" hasCustomPrompt="1"/>
          </p:nvPr>
        </p:nvSpPr>
        <p:spPr>
          <a:xfrm>
            <a:off x="1358299" y="1685652"/>
            <a:ext cx="6427402" cy="3758588"/>
          </a:xfrm>
        </p:spPr>
        <p:txBody>
          <a:bodyPr/>
          <a:lstStyle>
            <a:lvl2pPr>
              <a:defRPr>
                <a:solidFill>
                  <a:srgbClr val="404040"/>
                </a:solidFill>
              </a:defRPr>
            </a:lvl2pPr>
          </a:lstStyle>
          <a:p>
            <a:pPr marL="525780" indent="-342900">
              <a:buFont typeface="+mj-lt"/>
              <a:buAutoNum type="arabicPeriod"/>
            </a:pPr>
            <a:r>
              <a:rPr lang="en-US" dirty="0"/>
              <a:t>Edit Text</a:t>
            </a:r>
          </a:p>
          <a:p>
            <a:pPr lvl="1">
              <a:buFont typeface="Lucida Grande"/>
              <a:buChar char="-"/>
            </a:pPr>
            <a:r>
              <a:rPr lang="en-US" dirty="0">
                <a:solidFill>
                  <a:srgbClr val="404040"/>
                </a:solidFill>
              </a:rPr>
              <a:t>Edit</a:t>
            </a:r>
          </a:p>
        </p:txBody>
      </p:sp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Confidential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6"/>
          <p:cNvSpPr>
            <a:spLocks noGrp="1"/>
          </p:cNvSpPr>
          <p:nvPr>
            <p:ph type="title"/>
          </p:nvPr>
        </p:nvSpPr>
        <p:spPr>
          <a:xfrm>
            <a:off x="129101" y="0"/>
            <a:ext cx="5590980" cy="56896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128588" y="669925"/>
            <a:ext cx="8928100" cy="40610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 baseline="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marL="384029" marR="0" lvl="0" indent="-384029" algn="l" defTabSz="685766" rtl="0" eaLnBrk="1" fontAlgn="auto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>
                <a:srgbClr val="375577"/>
              </a:buClr>
              <a:buSzTx/>
              <a:buFont typeface="Wingdings" charset="2"/>
              <a:buNone/>
              <a:tabLst/>
              <a:defRPr/>
            </a:pPr>
            <a:r>
              <a:rPr lang="en-US" dirty="0"/>
              <a:t>Edit Title</a:t>
            </a:r>
          </a:p>
        </p:txBody>
      </p:sp>
    </p:spTree>
    <p:extLst/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ai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29101" y="1178560"/>
            <a:ext cx="8927303" cy="51722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2pPr>
              <a:defRPr baseline="0">
                <a:solidFill>
                  <a:srgbClr val="404040"/>
                </a:solidFill>
              </a:defRPr>
            </a:lvl2pPr>
            <a:lvl3pPr>
              <a:defRPr baseline="0">
                <a:solidFill>
                  <a:srgbClr val="404040"/>
                </a:solidFill>
              </a:defRPr>
            </a:lvl3pPr>
            <a:lvl4pPr>
              <a:defRPr baseline="0">
                <a:solidFill>
                  <a:srgbClr val="404040"/>
                </a:solidFill>
              </a:defRPr>
            </a:lvl4pPr>
            <a:lvl5pPr>
              <a:defRPr baseline="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129101" y="0"/>
            <a:ext cx="5590980" cy="56896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128588" y="669925"/>
            <a:ext cx="8928100" cy="40610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 baseline="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marL="384029" marR="0" lvl="0" indent="-384029" algn="l" defTabSz="685766" rtl="0" eaLnBrk="1" fontAlgn="auto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>
                <a:srgbClr val="375577"/>
              </a:buClr>
              <a:buSzTx/>
              <a:buFont typeface="Wingdings" charset="2"/>
              <a:buNone/>
              <a:tabLst/>
              <a:defRPr/>
            </a:pPr>
            <a:r>
              <a:rPr lang="en-US" dirty="0"/>
              <a:t>Edit Title</a:t>
            </a:r>
          </a:p>
        </p:txBody>
      </p:sp>
    </p:spTree>
    <p:extLst>
      <p:ext uri="{BB962C8B-B14F-4D97-AF65-F5344CB8AC3E}">
        <p14:creationId xmlns:p14="http://schemas.microsoft.com/office/powerpoint/2010/main" val="490069008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Confidential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129102" y="42729"/>
            <a:ext cx="5683120" cy="555477"/>
          </a:xfrm>
        </p:spPr>
        <p:txBody>
          <a:bodyPr>
            <a:normAutofit/>
          </a:bodyPr>
          <a:lstStyle>
            <a:lvl1pPr>
              <a:defRPr sz="2400">
                <a:solidFill>
                  <a:srgbClr val="375577"/>
                </a:solidFill>
              </a:defRPr>
            </a:lvl1pPr>
          </a:lstStyle>
          <a:p>
            <a:r>
              <a:rPr lang="en-US" dirty="0"/>
              <a:t>Click to edit Master title text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29101" y="667512"/>
            <a:ext cx="8924544" cy="402336"/>
          </a:xfrm>
        </p:spPr>
        <p:txBody>
          <a:bodyPr anchor="t" anchorCtr="0">
            <a:noAutofit/>
          </a:bodyPr>
          <a:lstStyle>
            <a:lvl1pPr marL="0" indent="0">
              <a:buNone/>
              <a:defRPr sz="1800" b="0" baseline="0">
                <a:latin typeface="Helvetica" charset="0"/>
                <a:ea typeface="Helvetica" charset="0"/>
                <a:cs typeface="Helvetica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subtitle text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2"/>
          </p:nvPr>
        </p:nvSpPr>
        <p:spPr>
          <a:xfrm>
            <a:off x="128015" y="1179576"/>
            <a:ext cx="8924544" cy="5175504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level`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4750716" y="9260702"/>
            <a:ext cx="6391701" cy="1085850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rmAutofit/>
          </a:bodyPr>
          <a:lstStyle/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163699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Confidential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129102" y="42729"/>
            <a:ext cx="5683120" cy="555477"/>
          </a:xfrm>
        </p:spPr>
        <p:txBody>
          <a:bodyPr>
            <a:normAutofit/>
          </a:bodyPr>
          <a:lstStyle>
            <a:lvl1pPr>
              <a:defRPr sz="2400">
                <a:solidFill>
                  <a:srgbClr val="375577"/>
                </a:solidFill>
              </a:defRPr>
            </a:lvl1pPr>
          </a:lstStyle>
          <a:p>
            <a:r>
              <a:rPr lang="en-US" dirty="0"/>
              <a:t>Click to edit Master title text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29101" y="667512"/>
            <a:ext cx="8924544" cy="402336"/>
          </a:xfrm>
        </p:spPr>
        <p:txBody>
          <a:bodyPr anchor="t" anchorCtr="0">
            <a:noAutofit/>
          </a:bodyPr>
          <a:lstStyle>
            <a:lvl1pPr marL="0" indent="0">
              <a:buNone/>
              <a:defRPr sz="1800" b="0" baseline="0">
                <a:latin typeface="Helvetica" charset="0"/>
                <a:ea typeface="Helvetica" charset="0"/>
                <a:cs typeface="Helvetica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subtitle text</a:t>
            </a:r>
          </a:p>
        </p:txBody>
      </p:sp>
    </p:spTree>
    <p:extLst>
      <p:ext uri="{BB962C8B-B14F-4D97-AF65-F5344CB8AC3E}">
        <p14:creationId xmlns:p14="http://schemas.microsoft.com/office/powerpoint/2010/main" val="3613929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76989-B62D-EE44-A77B-A242998BD6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00D3AB-2BA3-CF49-863B-D307D36B03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04B64C-4986-0645-A6D5-91A0D89F83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003E4E28-F10A-FD48-9AB5-2C33EB824818}" type="datetimeFigureOut">
              <a:rPr lang="en-US" smtClean="0"/>
              <a:t>2/28/19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ABEF5B-94C3-C844-A6B3-C918EB6F2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3F9D3E-DD3D-A14F-B2EF-1D2A544A8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EA6F29CE-3773-1747-B49E-65819B6E25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194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7139F-B27A-704A-981F-09834DFAF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1908B5-84CA-9144-9D6F-B7D606D989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CCA878-6177-F34A-A123-D6BA56E098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003E4E28-F10A-FD48-9AB5-2C33EB824818}" type="datetimeFigureOut">
              <a:rPr lang="en-US" smtClean="0"/>
              <a:t>2/28/19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BE3C0E-F371-7149-8078-28D049ED9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577743-5356-1140-8F84-1F567F020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EA6F29CE-3773-1747-B49E-65819B6E25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444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D019396-678A-4E68-B829-F5FC7BC71B95}"/>
              </a:ext>
            </a:extLst>
          </p:cNvPr>
          <p:cNvSpPr/>
          <p:nvPr/>
        </p:nvSpPr>
        <p:spPr>
          <a:xfrm>
            <a:off x="0" y="6453387"/>
            <a:ext cx="9144000" cy="404614"/>
          </a:xfrm>
          <a:prstGeom prst="rect">
            <a:avLst/>
          </a:prstGeom>
          <a:solidFill>
            <a:srgbClr val="7EB2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101" y="677670"/>
            <a:ext cx="8927303" cy="41977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dirty="0"/>
              <a:t>Click to edit text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101" y="1203222"/>
            <a:ext cx="8927303" cy="51476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8356A14-7D32-4540-8048-95A832915454}"/>
              </a:ext>
            </a:extLst>
          </p:cNvPr>
          <p:cNvSpPr/>
          <p:nvPr/>
        </p:nvSpPr>
        <p:spPr>
          <a:xfrm>
            <a:off x="0" y="32552"/>
            <a:ext cx="9144000" cy="539346"/>
          </a:xfrm>
          <a:prstGeom prst="rect">
            <a:avLst/>
          </a:prstGeom>
          <a:solidFill>
            <a:srgbClr val="7EB2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9101" y="6453387"/>
            <a:ext cx="2170175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rgbClr val="375577"/>
                </a:solidFill>
              </a:defRPr>
            </a:lvl1pPr>
          </a:lstStyle>
          <a:p>
            <a:r>
              <a:rPr lang="en-US" dirty="0"/>
              <a:t>Confidential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0175" y="6453387"/>
            <a:ext cx="4710623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aseline="0">
                <a:solidFill>
                  <a:srgbClr val="375577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46781" y="6453387"/>
            <a:ext cx="119721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aseline="0">
                <a:solidFill>
                  <a:srgbClr val="375577"/>
                </a:solidFill>
              </a:defRPr>
            </a:lvl1pPr>
          </a:lstStyle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30B4C59-E0ED-4901-9805-E48AEA0A1F8F}"/>
              </a:ext>
            </a:extLst>
          </p:cNvPr>
          <p:cNvSpPr/>
          <p:nvPr/>
        </p:nvSpPr>
        <p:spPr>
          <a:xfrm>
            <a:off x="0" y="-6647"/>
            <a:ext cx="9144000" cy="45719"/>
          </a:xfrm>
          <a:prstGeom prst="rect">
            <a:avLst/>
          </a:prstGeom>
          <a:solidFill>
            <a:srgbClr val="6FC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04E0AF1-AAB5-4EF9-B53B-6CBC76531BF2}"/>
              </a:ext>
            </a:extLst>
          </p:cNvPr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24566" y="120082"/>
            <a:ext cx="3231838" cy="349288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cxnSp>
        <p:nvCxnSpPr>
          <p:cNvPr id="15" name="Straight Connector 14"/>
          <p:cNvCxnSpPr/>
          <p:nvPr/>
        </p:nvCxnSpPr>
        <p:spPr>
          <a:xfrm>
            <a:off x="0" y="564623"/>
            <a:ext cx="9144000" cy="0"/>
          </a:xfrm>
          <a:prstGeom prst="line">
            <a:avLst/>
          </a:prstGeom>
          <a:ln w="12700">
            <a:solidFill>
              <a:srgbClr val="6FC0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-3112" y="6445884"/>
            <a:ext cx="9147112" cy="7503"/>
          </a:xfrm>
          <a:prstGeom prst="line">
            <a:avLst/>
          </a:prstGeom>
          <a:ln w="12700">
            <a:solidFill>
              <a:srgbClr val="6FC0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CD019396-678A-4E68-B829-F5FC7BC71B95}"/>
              </a:ext>
            </a:extLst>
          </p:cNvPr>
          <p:cNvSpPr/>
          <p:nvPr userDrawn="1"/>
        </p:nvSpPr>
        <p:spPr>
          <a:xfrm>
            <a:off x="0" y="6453387"/>
            <a:ext cx="9144000" cy="404614"/>
          </a:xfrm>
          <a:prstGeom prst="rect">
            <a:avLst/>
          </a:prstGeom>
          <a:solidFill>
            <a:srgbClr val="7EB2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356A14-7D32-4540-8048-95A832915454}"/>
              </a:ext>
            </a:extLst>
          </p:cNvPr>
          <p:cNvSpPr/>
          <p:nvPr userDrawn="1"/>
        </p:nvSpPr>
        <p:spPr>
          <a:xfrm>
            <a:off x="0" y="32552"/>
            <a:ext cx="9144000" cy="539346"/>
          </a:xfrm>
          <a:prstGeom prst="rect">
            <a:avLst/>
          </a:prstGeom>
          <a:solidFill>
            <a:srgbClr val="7EB2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30B4C59-E0ED-4901-9805-E48AEA0A1F8F}"/>
              </a:ext>
            </a:extLst>
          </p:cNvPr>
          <p:cNvSpPr/>
          <p:nvPr userDrawn="1"/>
        </p:nvSpPr>
        <p:spPr>
          <a:xfrm>
            <a:off x="0" y="-6647"/>
            <a:ext cx="9144000" cy="45719"/>
          </a:xfrm>
          <a:prstGeom prst="rect">
            <a:avLst/>
          </a:prstGeom>
          <a:solidFill>
            <a:srgbClr val="6FC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04E0AF1-AAB5-4EF9-B53B-6CBC76531BF2}"/>
              </a:ext>
            </a:extLst>
          </p:cNvPr>
          <p:cNvPicPr/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24566" y="120082"/>
            <a:ext cx="3231838" cy="349288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cxnSp>
        <p:nvCxnSpPr>
          <p:cNvPr id="20" name="Straight Connector 19"/>
          <p:cNvCxnSpPr/>
          <p:nvPr userDrawn="1"/>
        </p:nvCxnSpPr>
        <p:spPr>
          <a:xfrm>
            <a:off x="0" y="564623"/>
            <a:ext cx="9144000" cy="0"/>
          </a:xfrm>
          <a:prstGeom prst="line">
            <a:avLst/>
          </a:prstGeom>
          <a:ln w="12700">
            <a:solidFill>
              <a:srgbClr val="6FC0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-3112" y="6445884"/>
            <a:ext cx="9147112" cy="7503"/>
          </a:xfrm>
          <a:prstGeom prst="line">
            <a:avLst/>
          </a:prstGeom>
          <a:ln w="12700">
            <a:solidFill>
              <a:srgbClr val="6FC0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8625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23" r:id="rId5"/>
    <p:sldLayoutId id="2147483874" r:id="rId6"/>
    <p:sldLayoutId id="2147483875" r:id="rId7"/>
  </p:sldLayoutIdLst>
  <p:hf hdr="0"/>
  <p:txStyles>
    <p:titleStyle>
      <a:lvl1pPr algn="l" defTabSz="685766" rtl="0" eaLnBrk="1" latinLnBrk="0" hangingPunct="1">
        <a:lnSpc>
          <a:spcPct val="89000"/>
        </a:lnSpc>
        <a:spcBef>
          <a:spcPct val="0"/>
        </a:spcBef>
        <a:buNone/>
        <a:defRPr sz="1800" kern="1200" baseline="0">
          <a:solidFill>
            <a:srgbClr val="375577"/>
          </a:solidFill>
          <a:latin typeface="Helvetica" panose="020B0604020202020204" pitchFamily="34" charset="0"/>
          <a:ea typeface="+mj-ea"/>
          <a:cs typeface="Helvetica" panose="020B0604020202020204" pitchFamily="34" charset="0"/>
        </a:defRPr>
      </a:lvl1pPr>
    </p:titleStyle>
    <p:bodyStyle>
      <a:lvl1pPr marL="384029" indent="-201149" algn="l" defTabSz="685766" rtl="0" eaLnBrk="1" latinLnBrk="0" hangingPunct="1">
        <a:lnSpc>
          <a:spcPct val="94000"/>
        </a:lnSpc>
        <a:spcBef>
          <a:spcPts val="400"/>
        </a:spcBef>
        <a:spcAft>
          <a:spcPts val="400"/>
        </a:spcAft>
        <a:buClr>
          <a:srgbClr val="375577"/>
        </a:buClr>
        <a:buFont typeface="Wingdings" charset="2"/>
        <a:buChar char="§"/>
        <a:defRPr sz="1600" kern="1200" baseline="0">
          <a:solidFill>
            <a:srgbClr val="124CA6"/>
          </a:solidFill>
          <a:latin typeface="+mn-lt"/>
          <a:ea typeface="+mn-ea"/>
          <a:cs typeface="+mn-cs"/>
        </a:defRPr>
      </a:lvl1pPr>
      <a:lvl2pPr marL="914354" indent="-201149" algn="l" defTabSz="685766" rtl="0" eaLnBrk="1" latinLnBrk="0" hangingPunct="1">
        <a:lnSpc>
          <a:spcPct val="94000"/>
        </a:lnSpc>
        <a:spcBef>
          <a:spcPts val="400"/>
        </a:spcBef>
        <a:spcAft>
          <a:spcPts val="400"/>
        </a:spcAft>
        <a:buFont typeface="Helvetica" charset="0"/>
        <a:buChar char="-"/>
        <a:defRPr sz="1400" i="0" kern="1200" baseline="0">
          <a:solidFill>
            <a:srgbClr val="404040"/>
          </a:solidFill>
          <a:latin typeface="+mn-lt"/>
          <a:ea typeface="+mn-ea"/>
          <a:cs typeface="+mn-cs"/>
        </a:defRPr>
      </a:lvl2pPr>
      <a:lvl3pPr marL="1371532" indent="-201149" algn="l" defTabSz="685766" rtl="0" eaLnBrk="1" latinLnBrk="0" hangingPunct="1">
        <a:lnSpc>
          <a:spcPct val="94000"/>
        </a:lnSpc>
        <a:spcBef>
          <a:spcPts val="400"/>
        </a:spcBef>
        <a:spcAft>
          <a:spcPts val="400"/>
        </a:spcAft>
        <a:buFont typeface="Arial" charset="0"/>
        <a:buChar char="•"/>
        <a:defRPr sz="1400" i="0" kern="1200" baseline="0">
          <a:solidFill>
            <a:srgbClr val="404040"/>
          </a:solidFill>
          <a:latin typeface="+mn-lt"/>
          <a:ea typeface="+mn-ea"/>
          <a:cs typeface="+mn-cs"/>
        </a:defRPr>
      </a:lvl3pPr>
      <a:lvl4pPr marL="1828709" indent="-201149" algn="l" defTabSz="685766" rtl="0" eaLnBrk="1" latinLnBrk="0" hangingPunct="1">
        <a:lnSpc>
          <a:spcPct val="94000"/>
        </a:lnSpc>
        <a:spcBef>
          <a:spcPts val="400"/>
        </a:spcBef>
        <a:spcAft>
          <a:spcPts val="400"/>
        </a:spcAft>
        <a:buFont typeface="Wingdings" charset="2"/>
        <a:buChar char="§"/>
        <a:defRPr sz="1400" i="0" kern="1200" baseline="0">
          <a:solidFill>
            <a:srgbClr val="404040"/>
          </a:solidFill>
          <a:latin typeface="+mn-lt"/>
          <a:ea typeface="+mn-ea"/>
          <a:cs typeface="+mn-cs"/>
        </a:defRPr>
      </a:lvl4pPr>
      <a:lvl5pPr marL="2285886" indent="-201149" algn="l" defTabSz="685766" rtl="0" eaLnBrk="1" latinLnBrk="0" hangingPunct="1">
        <a:lnSpc>
          <a:spcPct val="94000"/>
        </a:lnSpc>
        <a:spcBef>
          <a:spcPts val="400"/>
        </a:spcBef>
        <a:spcAft>
          <a:spcPts val="400"/>
        </a:spcAft>
        <a:buFont typeface="Helvetica" charset="0"/>
        <a:buChar char="-"/>
        <a:defRPr sz="1400" i="0" kern="1200" baseline="0">
          <a:solidFill>
            <a:srgbClr val="404040"/>
          </a:solidFill>
          <a:latin typeface="+mn-lt"/>
          <a:ea typeface="+mn-ea"/>
          <a:cs typeface="+mn-cs"/>
        </a:defRPr>
      </a:lvl5pPr>
      <a:lvl6pPr marL="2743062" indent="-384029" algn="l" defTabSz="685766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240" indent="-384029" algn="l" defTabSz="685766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418" indent="-384029" algn="l" defTabSz="685766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594" indent="-384029" algn="l" defTabSz="685766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82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4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8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2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1" pos="6912" userDrawn="1">
          <p15:clr>
            <a:srgbClr val="F26B43"/>
          </p15:clr>
        </p15:guide>
        <p15:guide id="12" pos="936" userDrawn="1">
          <p15:clr>
            <a:srgbClr val="F26B43"/>
          </p15:clr>
        </p15:guide>
        <p15:guide id="13" pos="864" userDrawn="1">
          <p15:clr>
            <a:srgbClr val="F26B43"/>
          </p15:clr>
        </p15:guide>
        <p15:guide id="14" orient="horz" pos="1368" userDrawn="1">
          <p15:clr>
            <a:srgbClr val="F26B43"/>
          </p15:clr>
        </p15:guide>
        <p15:guide id="15" orient="horz" pos="1440" userDrawn="1">
          <p15:clr>
            <a:srgbClr val="F26B43"/>
          </p15:clr>
        </p15:guide>
        <p15:guide id="16" orient="horz" pos="3696" userDrawn="1">
          <p15:clr>
            <a:srgbClr val="F26B43"/>
          </p15:clr>
        </p15:guide>
        <p15:guide id="17" orient="horz" pos="432" userDrawn="1">
          <p15:clr>
            <a:srgbClr val="F26B43"/>
          </p15:clr>
        </p15:guide>
        <p15:guide id="18" orient="horz" pos="1512" userDrawn="1">
          <p15:clr>
            <a:srgbClr val="F26B43"/>
          </p15:clr>
        </p15:guide>
        <p15:guide id="19" pos="5184" userDrawn="1">
          <p15:clr>
            <a:srgbClr val="F26B43"/>
          </p15:clr>
        </p15:guide>
        <p15:guide id="20" pos="703" userDrawn="1">
          <p15:clr>
            <a:srgbClr val="F26B43"/>
          </p15:clr>
        </p15:guide>
        <p15:guide id="21" pos="64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2785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743" y="3641244"/>
            <a:ext cx="8948790" cy="1731946"/>
          </a:xfrm>
        </p:spPr>
        <p:txBody>
          <a:bodyPr/>
          <a:lstStyle/>
          <a:p>
            <a:r>
              <a:rPr lang="en-US" sz="3800" dirty="0"/>
              <a:t>Demand For Higher Education Programs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Results through January 2019</a:t>
            </a:r>
          </a:p>
        </p:txBody>
      </p:sp>
    </p:spTree>
    <p:extLst>
      <p:ext uri="{BB962C8B-B14F-4D97-AF65-F5344CB8AC3E}">
        <p14:creationId xmlns:p14="http://schemas.microsoft.com/office/powerpoint/2010/main" val="42692940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73160C6-7B62-4CB8-B277-84791079D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B307FB7-73F7-4786-9624-24F71FA35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Inquiries for On-Campus Programs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90876B0-E97C-4118-9A7C-0B7253696A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91440" tIns="45720" rIns="91440" bIns="45720" rtlCol="0" anchor="t" anchorCtr="0">
            <a:noAutofit/>
          </a:bodyPr>
          <a:lstStyle/>
          <a:p>
            <a:pPr>
              <a:buFont typeface="Wingdings" charset="2"/>
            </a:pPr>
            <a:r>
              <a:rPr lang="en-US" sz="1700" dirty="0">
                <a:solidFill>
                  <a:srgbClr val="124CA6"/>
                </a:solidFill>
              </a:rPr>
              <a:t>Inquiries for on-campus programs in January declined by 18%, a dramatic drop.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5932AEB2-1DBA-4D2D-9458-C3A48D6BA2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38131996"/>
              </p:ext>
            </p:extLst>
          </p:nvPr>
        </p:nvGraphicFramePr>
        <p:xfrm>
          <a:off x="347662" y="1947345"/>
          <a:ext cx="8448675" cy="41102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E7748DCD-A743-4406-BE08-FE61482878C7}"/>
              </a:ext>
            </a:extLst>
          </p:cNvPr>
          <p:cNvSpPr txBox="1"/>
          <p:nvPr/>
        </p:nvSpPr>
        <p:spPr>
          <a:xfrm>
            <a:off x="65451" y="6235707"/>
            <a:ext cx="4003019" cy="230832"/>
          </a:xfrm>
          <a:prstGeom prst="rect">
            <a:avLst/>
          </a:prstGeom>
          <a:noFill/>
          <a:ln w="0" cap="rnd" cmpd="tri">
            <a:noFill/>
            <a:rou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sz="900" b="0" dirty="0">
                <a:solidFill>
                  <a:schemeClr val="accent5"/>
                </a:solidFill>
                <a:effectLst/>
                <a:latin typeface="Georgia (Body)"/>
                <a:cs typeface="Myriad Pro"/>
              </a:rPr>
              <a:t>Source:  GrayReports </a:t>
            </a:r>
            <a:r>
              <a:rPr lang="mr-IN" sz="900" b="0" dirty="0">
                <a:solidFill>
                  <a:schemeClr val="accent5"/>
                </a:solidFill>
                <a:effectLst/>
                <a:latin typeface="Georgia (Body)"/>
                <a:cs typeface="Myriad Pro"/>
              </a:rPr>
              <a:t>–</a:t>
            </a:r>
            <a:r>
              <a:rPr lang="en-US" sz="900" b="0" dirty="0">
                <a:solidFill>
                  <a:schemeClr val="accent5"/>
                </a:solidFill>
                <a:effectLst/>
                <a:latin typeface="Georgia (Body)"/>
                <a:cs typeface="Myriad Pro"/>
              </a:rPr>
              <a:t> </a:t>
            </a:r>
            <a:r>
              <a:rPr lang="en-US" sz="900" b="0" i="1" dirty="0">
                <a:solidFill>
                  <a:schemeClr val="accent5"/>
                </a:solidFill>
                <a:effectLst/>
                <a:latin typeface="Georgia (Body)"/>
                <a:cs typeface="Myriad Pro"/>
              </a:rPr>
              <a:t>Inquiry Trends, </a:t>
            </a:r>
            <a:r>
              <a:rPr lang="en-US" sz="900" b="0" dirty="0">
                <a:solidFill>
                  <a:schemeClr val="accent5"/>
                </a:solidFill>
                <a:effectLst/>
                <a:latin typeface="Georgia (Body)"/>
                <a:cs typeface="Myriad Pro"/>
              </a:rPr>
              <a:t>Gray’s Program Evaluation System</a:t>
            </a:r>
            <a:endParaRPr lang="en-US" sz="900" dirty="0">
              <a:solidFill>
                <a:schemeClr val="accent5"/>
              </a:solidFill>
              <a:latin typeface="Georgia (Body)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A27FB94-FF2E-4B35-A7D8-DF0B541732C7}"/>
              </a:ext>
            </a:extLst>
          </p:cNvPr>
          <p:cNvSpPr/>
          <p:nvPr/>
        </p:nvSpPr>
        <p:spPr>
          <a:xfrm>
            <a:off x="1185769" y="2698477"/>
            <a:ext cx="625477" cy="45000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1100" b="1" dirty="0">
                <a:solidFill>
                  <a:srgbClr val="FFFFFF"/>
                </a:solidFill>
                <a:latin typeface="Georgia (Body)"/>
                <a:cs typeface="Arial Black"/>
              </a:rPr>
              <a:t>-18% 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1200" b="1" dirty="0">
                <a:solidFill>
                  <a:srgbClr val="FFFFFF"/>
                </a:solidFill>
                <a:latin typeface="Georgia (Body)"/>
                <a:cs typeface="Arial Black"/>
              </a:rPr>
              <a:t>YoY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A3B3A1B-232E-4439-BF58-F2E1BD78F0A1}"/>
              </a:ext>
            </a:extLst>
          </p:cNvPr>
          <p:cNvSpPr/>
          <p:nvPr/>
        </p:nvSpPr>
        <p:spPr>
          <a:xfrm>
            <a:off x="1234065" y="3419476"/>
            <a:ext cx="528887" cy="7143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1800" dirty="0">
              <a:latin typeface="Georgia (Body)"/>
            </a:endParaRP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8378E87B-6C5C-40E2-8C04-9254224346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8986" y="1056731"/>
            <a:ext cx="8927303" cy="1521370"/>
          </a:xfrm>
        </p:spPr>
        <p:txBody>
          <a:bodyPr/>
          <a:lstStyle/>
          <a:p>
            <a:r>
              <a:rPr lang="en-US" dirty="0"/>
              <a:t>This continues a long pattern of year-over-year decreases in inquiries for on-campus programs, with drops for 22 of the past 24 months.</a:t>
            </a:r>
          </a:p>
        </p:txBody>
      </p:sp>
      <p:sp>
        <p:nvSpPr>
          <p:cNvPr id="13" name="Date Placeholder 1">
            <a:extLst>
              <a:ext uri="{FF2B5EF4-FFF2-40B4-BE49-F238E27FC236}">
                <a16:creationId xmlns:a16="http://schemas.microsoft.com/office/drawing/2014/main" id="{BB92F247-3470-AC46-B28B-70CDADF14D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9101" y="6453387"/>
            <a:ext cx="2170175" cy="404614"/>
          </a:xfrm>
        </p:spPr>
        <p:txBody>
          <a:bodyPr/>
          <a:lstStyle/>
          <a:p>
            <a:r>
              <a:rPr lang="en-US" dirty="0"/>
              <a:t>Gray Proprietary</a:t>
            </a:r>
          </a:p>
        </p:txBody>
      </p:sp>
    </p:spTree>
    <p:extLst>
      <p:ext uri="{BB962C8B-B14F-4D97-AF65-F5344CB8AC3E}">
        <p14:creationId xmlns:p14="http://schemas.microsoft.com/office/powerpoint/2010/main" val="2419464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73160C6-7B62-4CB8-B277-84791079D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B307FB7-73F7-4786-9624-24F71FA35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Inquiries for Programs with Unknown Modality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90876B0-E97C-4118-9A7C-0B7253696A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91440" tIns="45720" rIns="91440" bIns="45720" rtlCol="0" anchor="t" anchorCtr="0">
            <a:noAutofit/>
          </a:bodyPr>
          <a:lstStyle/>
          <a:p>
            <a:pPr>
              <a:buFont typeface="Wingdings" charset="2"/>
            </a:pPr>
            <a:r>
              <a:rPr lang="en-US" sz="1700" dirty="0">
                <a:solidFill>
                  <a:srgbClr val="124CA6"/>
                </a:solidFill>
              </a:rPr>
              <a:t>Inquiries for programs with unknown modality jumped 32% in January.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5932AEB2-1DBA-4D2D-9458-C3A48D6BA2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73587156"/>
              </p:ext>
            </p:extLst>
          </p:nvPr>
        </p:nvGraphicFramePr>
        <p:xfrm>
          <a:off x="347662" y="1947345"/>
          <a:ext cx="8448675" cy="41102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E7748DCD-A743-4406-BE08-FE61482878C7}"/>
              </a:ext>
            </a:extLst>
          </p:cNvPr>
          <p:cNvSpPr txBox="1"/>
          <p:nvPr/>
        </p:nvSpPr>
        <p:spPr>
          <a:xfrm>
            <a:off x="65451" y="6235707"/>
            <a:ext cx="4003019" cy="230832"/>
          </a:xfrm>
          <a:prstGeom prst="rect">
            <a:avLst/>
          </a:prstGeom>
          <a:noFill/>
          <a:ln w="0" cap="rnd" cmpd="tri">
            <a:noFill/>
            <a:rou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sz="900" b="0" dirty="0">
                <a:solidFill>
                  <a:schemeClr val="accent5"/>
                </a:solidFill>
                <a:effectLst/>
                <a:latin typeface="Georgia (Body)"/>
                <a:cs typeface="Myriad Pro"/>
              </a:rPr>
              <a:t>Source:  GrayReports </a:t>
            </a:r>
            <a:r>
              <a:rPr lang="mr-IN" sz="900" b="0" dirty="0">
                <a:solidFill>
                  <a:schemeClr val="accent5"/>
                </a:solidFill>
                <a:effectLst/>
                <a:latin typeface="Georgia (Body)"/>
                <a:cs typeface="Myriad Pro"/>
              </a:rPr>
              <a:t>–</a:t>
            </a:r>
            <a:r>
              <a:rPr lang="en-US" sz="900" b="0" dirty="0">
                <a:solidFill>
                  <a:schemeClr val="accent5"/>
                </a:solidFill>
                <a:effectLst/>
                <a:latin typeface="Georgia (Body)"/>
                <a:cs typeface="Myriad Pro"/>
              </a:rPr>
              <a:t> </a:t>
            </a:r>
            <a:r>
              <a:rPr lang="en-US" sz="900" b="0" i="1" dirty="0">
                <a:solidFill>
                  <a:schemeClr val="accent5"/>
                </a:solidFill>
                <a:effectLst/>
                <a:latin typeface="Georgia (Body)"/>
                <a:cs typeface="Myriad Pro"/>
              </a:rPr>
              <a:t>Inquiry Trends, </a:t>
            </a:r>
            <a:r>
              <a:rPr lang="en-US" sz="900" b="0" dirty="0">
                <a:solidFill>
                  <a:schemeClr val="accent5"/>
                </a:solidFill>
                <a:effectLst/>
                <a:latin typeface="Georgia (Body)"/>
                <a:cs typeface="Myriad Pro"/>
              </a:rPr>
              <a:t>Gray’s Program Evaluation System</a:t>
            </a:r>
            <a:endParaRPr lang="en-US" sz="900" dirty="0">
              <a:solidFill>
                <a:schemeClr val="accent5"/>
              </a:solidFill>
              <a:latin typeface="Georgia (Body)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A27FB94-FF2E-4B35-A7D8-DF0B541732C7}"/>
              </a:ext>
            </a:extLst>
          </p:cNvPr>
          <p:cNvSpPr/>
          <p:nvPr/>
        </p:nvSpPr>
        <p:spPr>
          <a:xfrm>
            <a:off x="1165891" y="2827687"/>
            <a:ext cx="625477" cy="45000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1100" b="1" dirty="0">
                <a:solidFill>
                  <a:srgbClr val="FFFFFF"/>
                </a:solidFill>
                <a:latin typeface="Georgia (Body)"/>
                <a:cs typeface="Arial Black"/>
              </a:rPr>
              <a:t>+32% 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1200" b="1" dirty="0">
                <a:solidFill>
                  <a:srgbClr val="FFFFFF"/>
                </a:solidFill>
                <a:latin typeface="Georgia (Body)"/>
                <a:cs typeface="Arial Black"/>
              </a:rPr>
              <a:t>YoY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A3B3A1B-232E-4439-BF58-F2E1BD78F0A1}"/>
              </a:ext>
            </a:extLst>
          </p:cNvPr>
          <p:cNvSpPr/>
          <p:nvPr/>
        </p:nvSpPr>
        <p:spPr>
          <a:xfrm>
            <a:off x="1214187" y="3277696"/>
            <a:ext cx="528887" cy="82634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1800" dirty="0">
              <a:latin typeface="Georgia (Body)"/>
            </a:endParaRP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8378E87B-6C5C-40E2-8C04-9254224346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8986" y="1056731"/>
            <a:ext cx="8927303" cy="712511"/>
          </a:xfrm>
        </p:spPr>
        <p:txBody>
          <a:bodyPr/>
          <a:lstStyle/>
          <a:p>
            <a:r>
              <a:rPr lang="en-US" dirty="0"/>
              <a:t>January marked the highest inquiry volume for programs with unknown modality in more than three years.</a:t>
            </a:r>
          </a:p>
        </p:txBody>
      </p:sp>
      <p:sp>
        <p:nvSpPr>
          <p:cNvPr id="13" name="Date Placeholder 1">
            <a:extLst>
              <a:ext uri="{FF2B5EF4-FFF2-40B4-BE49-F238E27FC236}">
                <a16:creationId xmlns:a16="http://schemas.microsoft.com/office/drawing/2014/main" id="{B0503207-6C76-6A4A-9D27-7921919BE4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9101" y="6453387"/>
            <a:ext cx="2170175" cy="404614"/>
          </a:xfrm>
        </p:spPr>
        <p:txBody>
          <a:bodyPr/>
          <a:lstStyle/>
          <a:p>
            <a:r>
              <a:rPr lang="en-US" dirty="0"/>
              <a:t>Gray Proprietary</a:t>
            </a:r>
          </a:p>
        </p:txBody>
      </p:sp>
    </p:spTree>
    <p:extLst>
      <p:ext uri="{BB962C8B-B14F-4D97-AF65-F5344CB8AC3E}">
        <p14:creationId xmlns:p14="http://schemas.microsoft.com/office/powerpoint/2010/main" val="2144410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BE4CDB7-9176-614F-A2EB-61B8F6F8B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BF802367-A8A8-FF4E-9990-B6BEDDB68BF3}"/>
              </a:ext>
            </a:extLst>
          </p:cNvPr>
          <p:cNvSpPr/>
          <p:nvPr/>
        </p:nvSpPr>
        <p:spPr>
          <a:xfrm>
            <a:off x="920149" y="2674511"/>
            <a:ext cx="876300" cy="20320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0A893E9A-6E85-41C6-9742-BE0FB1220E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8299" y="1684721"/>
            <a:ext cx="6427402" cy="5107576"/>
          </a:xfrm>
        </p:spPr>
        <p:txBody>
          <a:bodyPr>
            <a:normAutofit/>
          </a:bodyPr>
          <a:lstStyle/>
          <a:p>
            <a:r>
              <a:rPr lang="en-US" dirty="0"/>
              <a:t>Inquiries</a:t>
            </a:r>
          </a:p>
          <a:p>
            <a:pPr lvl="1"/>
            <a:r>
              <a:rPr lang="en-US" dirty="0"/>
              <a:t>National</a:t>
            </a:r>
          </a:p>
          <a:p>
            <a:pPr lvl="1"/>
            <a:r>
              <a:rPr lang="en-US" dirty="0"/>
              <a:t>Online and On-Campus</a:t>
            </a:r>
          </a:p>
          <a:p>
            <a:pPr lvl="1"/>
            <a:r>
              <a:rPr lang="en-US" dirty="0"/>
              <a:t>Program, Degree, and City</a:t>
            </a:r>
          </a:p>
          <a:p>
            <a:r>
              <a:rPr lang="en-US" dirty="0"/>
              <a:t>Google Search Trends</a:t>
            </a:r>
          </a:p>
          <a:p>
            <a:pPr lvl="1"/>
            <a:r>
              <a:rPr lang="en-US" dirty="0"/>
              <a:t>Programs</a:t>
            </a:r>
          </a:p>
          <a:p>
            <a:pPr lvl="1"/>
            <a:r>
              <a:rPr lang="en-US" dirty="0"/>
              <a:t>Brands</a:t>
            </a:r>
          </a:p>
          <a:p>
            <a:pPr lvl="1"/>
            <a:r>
              <a:rPr lang="en-US" dirty="0"/>
              <a:t>Growth and Decline</a:t>
            </a:r>
          </a:p>
          <a:p>
            <a:pPr lvl="1"/>
            <a:r>
              <a:rPr lang="en-US" dirty="0"/>
              <a:t>Brand Reach</a:t>
            </a:r>
          </a:p>
          <a:p>
            <a:r>
              <a:rPr lang="en-US" dirty="0"/>
              <a:t>Program of the Month:  Health Services/Allied Health, General</a:t>
            </a:r>
          </a:p>
          <a:p>
            <a:r>
              <a:rPr lang="en-US" dirty="0"/>
              <a:t>Where to Offer a Program:  Market Analysis</a:t>
            </a:r>
          </a:p>
          <a:p>
            <a:r>
              <a:rPr lang="en-US" dirty="0"/>
              <a:t>Summary</a:t>
            </a:r>
          </a:p>
          <a:p>
            <a:endParaRPr lang="en-US" dirty="0"/>
          </a:p>
        </p:txBody>
      </p:sp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11C678B5-43AF-8D4F-A27E-22BEB74040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9101" y="6453387"/>
            <a:ext cx="2170175" cy="404614"/>
          </a:xfrm>
        </p:spPr>
        <p:txBody>
          <a:bodyPr/>
          <a:lstStyle/>
          <a:p>
            <a:r>
              <a:rPr lang="en-US" dirty="0"/>
              <a:t>Gray Proprietary</a:t>
            </a:r>
          </a:p>
        </p:txBody>
      </p:sp>
    </p:spTree>
    <p:extLst>
      <p:ext uri="{BB962C8B-B14F-4D97-AF65-F5344CB8AC3E}">
        <p14:creationId xmlns:p14="http://schemas.microsoft.com/office/powerpoint/2010/main" val="10015918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7E045A-5A57-4BD9-B033-070B01BCC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A1C78A80-0AAC-421A-A629-E589BE6830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four months, Medical Assistant inquiries have declined almost 20% year-over-year.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8DB2759-8A1D-42DD-A0A8-13D0D4A6D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Big 5 Programs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AF09E79-6167-444B-8A83-638EA0CF56A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Criminal Justice program inquiries increased 53% year-over-year in January.</a:t>
            </a:r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842FEEFD-0615-4369-8710-58CC025090F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9854527"/>
              </p:ext>
            </p:extLst>
          </p:nvPr>
        </p:nvGraphicFramePr>
        <p:xfrm>
          <a:off x="439433" y="1925781"/>
          <a:ext cx="8265134" cy="40084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3C3350F2-B9C8-4DB6-8709-061D92D559F3}"/>
              </a:ext>
            </a:extLst>
          </p:cNvPr>
          <p:cNvSpPr txBox="1"/>
          <p:nvPr/>
        </p:nvSpPr>
        <p:spPr>
          <a:xfrm>
            <a:off x="65456" y="6209728"/>
            <a:ext cx="4003019" cy="230832"/>
          </a:xfrm>
          <a:prstGeom prst="rect">
            <a:avLst/>
          </a:prstGeom>
          <a:noFill/>
          <a:ln w="0" cap="rnd" cmpd="tri">
            <a:noFill/>
            <a:rou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sz="900" b="0" dirty="0">
                <a:solidFill>
                  <a:schemeClr val="accent5"/>
                </a:solidFill>
                <a:effectLst/>
                <a:latin typeface="Georgia (Body)"/>
                <a:cs typeface="Myriad Pro"/>
              </a:rPr>
              <a:t>Source:  GrayReports </a:t>
            </a:r>
            <a:r>
              <a:rPr lang="mr-IN" sz="900" b="0" dirty="0">
                <a:solidFill>
                  <a:schemeClr val="accent5"/>
                </a:solidFill>
                <a:effectLst/>
                <a:latin typeface="Georgia (Body)"/>
                <a:cs typeface="Myriad Pro"/>
              </a:rPr>
              <a:t>–</a:t>
            </a:r>
            <a:r>
              <a:rPr lang="en-US" sz="900" b="0" dirty="0">
                <a:solidFill>
                  <a:schemeClr val="accent5"/>
                </a:solidFill>
                <a:effectLst/>
                <a:latin typeface="Georgia (Body)"/>
                <a:cs typeface="Myriad Pro"/>
              </a:rPr>
              <a:t> </a:t>
            </a:r>
            <a:r>
              <a:rPr lang="en-US" sz="900" b="0" i="1" dirty="0">
                <a:solidFill>
                  <a:schemeClr val="accent5"/>
                </a:solidFill>
                <a:effectLst/>
                <a:latin typeface="Georgia (Body)"/>
                <a:cs typeface="Myriad Pro"/>
              </a:rPr>
              <a:t>Inquiry Trends, </a:t>
            </a:r>
            <a:r>
              <a:rPr lang="en-US" sz="900" b="0" dirty="0">
                <a:solidFill>
                  <a:schemeClr val="accent5"/>
                </a:solidFill>
                <a:effectLst/>
                <a:latin typeface="Georgia (Body)"/>
                <a:cs typeface="Myriad Pro"/>
              </a:rPr>
              <a:t>Gray’s Program Evaluation System</a:t>
            </a:r>
            <a:endParaRPr lang="en-US" sz="900" dirty="0">
              <a:solidFill>
                <a:schemeClr val="accent5"/>
              </a:solidFill>
              <a:latin typeface="Georgia (Body)"/>
            </a:endParaRPr>
          </a:p>
        </p:txBody>
      </p:sp>
      <p:sp>
        <p:nvSpPr>
          <p:cNvPr id="10" name="Date Placeholder 1">
            <a:extLst>
              <a:ext uri="{FF2B5EF4-FFF2-40B4-BE49-F238E27FC236}">
                <a16:creationId xmlns:a16="http://schemas.microsoft.com/office/drawing/2014/main" id="{14C55389-475D-BD47-B032-6E8EDFC898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9101" y="6453387"/>
            <a:ext cx="2170175" cy="404614"/>
          </a:xfrm>
        </p:spPr>
        <p:txBody>
          <a:bodyPr/>
          <a:lstStyle/>
          <a:p>
            <a:r>
              <a:rPr lang="en-US" dirty="0"/>
              <a:t>Gray Proprietary</a:t>
            </a:r>
          </a:p>
        </p:txBody>
      </p:sp>
    </p:spTree>
    <p:extLst>
      <p:ext uri="{BB962C8B-B14F-4D97-AF65-F5344CB8AC3E}">
        <p14:creationId xmlns:p14="http://schemas.microsoft.com/office/powerpoint/2010/main" val="35728640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9519C40-65C3-4B91-A275-BCE171673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14</a:t>
            </a:fld>
            <a:endParaRPr lang="en-US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92D89D40-AEA3-4600-9219-660DFAE781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101" y="1076965"/>
            <a:ext cx="8927303" cy="1259840"/>
          </a:xfrm>
        </p:spPr>
        <p:txBody>
          <a:bodyPr>
            <a:noAutofit/>
          </a:bodyPr>
          <a:lstStyle/>
          <a:p>
            <a:r>
              <a:rPr lang="en-US" sz="1400" dirty="0"/>
              <a:t>Health Services/Allied Health, General has been in the “Fast 5” programs five months in a row.</a:t>
            </a:r>
          </a:p>
          <a:p>
            <a:r>
              <a:rPr lang="en-US" sz="1400" dirty="0"/>
              <a:t>This is the second month that Mental Health Counseling grew more than 140% year-over-year.</a:t>
            </a:r>
          </a:p>
          <a:p>
            <a:r>
              <a:rPr lang="en-US" sz="1400" dirty="0"/>
              <a:t>Two computer-related disciplines grew by over 50% in January.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0D38444-5721-4D0A-BDBA-EFB94CFC7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The Fast 5 Programs</a:t>
            </a:r>
            <a:r>
              <a:rPr lang="en-US" sz="2400" baseline="30000" dirty="0"/>
              <a:t>1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4CE397D-BE39-4478-AC6B-7A638084B67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91440" tIns="45720" rIns="91440" bIns="45720" rtlCol="0" anchor="t" anchorCtr="0">
            <a:noAutofit/>
          </a:bodyPr>
          <a:lstStyle/>
          <a:p>
            <a:pPr>
              <a:buFont typeface="Wingdings" charset="2"/>
            </a:pPr>
            <a:r>
              <a:rPr lang="en-US" dirty="0">
                <a:solidFill>
                  <a:srgbClr val="124CA6"/>
                </a:solidFill>
              </a:rPr>
              <a:t>Two health-related programs grew by 100% or more year-over-year in January.</a:t>
            </a:r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D74082C6-BD44-4743-8D23-6C92885F8AE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1250081"/>
              </p:ext>
            </p:extLst>
          </p:nvPr>
        </p:nvGraphicFramePr>
        <p:xfrm>
          <a:off x="381382" y="2151194"/>
          <a:ext cx="8430185" cy="41552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526252F3-C732-44AE-8E40-826C6283A106}"/>
              </a:ext>
            </a:extLst>
          </p:cNvPr>
          <p:cNvSpPr txBox="1"/>
          <p:nvPr/>
        </p:nvSpPr>
        <p:spPr>
          <a:xfrm>
            <a:off x="96625" y="5991030"/>
            <a:ext cx="8682182" cy="233397"/>
          </a:xfrm>
          <a:prstGeom prst="rect">
            <a:avLst/>
          </a:prstGeom>
          <a:noFill/>
          <a:ln w="0" cap="rnd" cmpd="tri">
            <a:noFill/>
            <a:rou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90000"/>
              </a:lnSpc>
              <a:spcAft>
                <a:spcPts val="600"/>
              </a:spcAft>
              <a:buClr>
                <a:schemeClr val="tx2">
                  <a:lumMod val="75000"/>
                </a:schemeClr>
              </a:buClr>
              <a:buAutoNum type="arabicPeriod"/>
            </a:pPr>
            <a:r>
              <a:rPr lang="en-US" sz="1000" b="0" dirty="0">
                <a:solidFill>
                  <a:schemeClr val="accent5"/>
                </a:solidFill>
                <a:effectLst/>
                <a:latin typeface="Georgia (Body)"/>
                <a:cs typeface="Myriad Pro"/>
              </a:rPr>
              <a:t>Selected from the 75 programs </a:t>
            </a:r>
            <a:r>
              <a:rPr lang="en-US" sz="1000" dirty="0">
                <a:solidFill>
                  <a:schemeClr val="accent5"/>
                </a:solidFill>
                <a:latin typeface="Georgia (Body)"/>
                <a:cs typeface="Myriad Pro"/>
              </a:rPr>
              <a:t>with the highest inquiry </a:t>
            </a:r>
            <a:r>
              <a:rPr lang="en-US" sz="1000" b="0" dirty="0">
                <a:solidFill>
                  <a:schemeClr val="accent5"/>
                </a:solidFill>
                <a:effectLst/>
                <a:latin typeface="Georgia (Body)"/>
                <a:cs typeface="Myriad Pro"/>
              </a:rPr>
              <a:t>volume since January 2012.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1E4293-7E52-4252-A6E7-55A10DEFAB08}"/>
              </a:ext>
            </a:extLst>
          </p:cNvPr>
          <p:cNvSpPr txBox="1"/>
          <p:nvPr/>
        </p:nvSpPr>
        <p:spPr>
          <a:xfrm>
            <a:off x="96625" y="6225315"/>
            <a:ext cx="4003019" cy="230832"/>
          </a:xfrm>
          <a:prstGeom prst="rect">
            <a:avLst/>
          </a:prstGeom>
          <a:noFill/>
          <a:ln w="0" cap="rnd" cmpd="tri">
            <a:noFill/>
            <a:rou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sz="900" b="0" dirty="0">
                <a:solidFill>
                  <a:schemeClr val="accent5"/>
                </a:solidFill>
                <a:effectLst/>
                <a:latin typeface="Georgia (Body)"/>
                <a:cs typeface="Myriad Pro"/>
              </a:rPr>
              <a:t>Source:  GrayReports </a:t>
            </a:r>
            <a:r>
              <a:rPr lang="mr-IN" sz="900" b="0" dirty="0">
                <a:solidFill>
                  <a:schemeClr val="accent5"/>
                </a:solidFill>
                <a:effectLst/>
                <a:latin typeface="Georgia (Body)"/>
                <a:cs typeface="Myriad Pro"/>
              </a:rPr>
              <a:t>–</a:t>
            </a:r>
            <a:r>
              <a:rPr lang="en-US" sz="900" b="0" dirty="0">
                <a:solidFill>
                  <a:schemeClr val="accent5"/>
                </a:solidFill>
                <a:effectLst/>
                <a:latin typeface="Georgia (Body)"/>
                <a:cs typeface="Myriad Pro"/>
              </a:rPr>
              <a:t> </a:t>
            </a:r>
            <a:r>
              <a:rPr lang="en-US" sz="900" b="0" i="1" dirty="0">
                <a:solidFill>
                  <a:schemeClr val="accent5"/>
                </a:solidFill>
                <a:effectLst/>
                <a:latin typeface="Georgia (Body)"/>
                <a:cs typeface="Myriad Pro"/>
              </a:rPr>
              <a:t>Inquiry Trends, </a:t>
            </a:r>
            <a:r>
              <a:rPr lang="en-US" sz="900" b="0" dirty="0">
                <a:solidFill>
                  <a:schemeClr val="accent5"/>
                </a:solidFill>
                <a:effectLst/>
                <a:latin typeface="Georgia (Body)"/>
                <a:cs typeface="Myriad Pro"/>
              </a:rPr>
              <a:t>Gray’s Program Evaluation System</a:t>
            </a:r>
            <a:endParaRPr lang="en-US" sz="900" dirty="0">
              <a:solidFill>
                <a:schemeClr val="accent5"/>
              </a:solidFill>
              <a:latin typeface="Georgia (Body)"/>
            </a:endParaRPr>
          </a:p>
        </p:txBody>
      </p:sp>
      <p:sp>
        <p:nvSpPr>
          <p:cNvPr id="11" name="Date Placeholder 1">
            <a:extLst>
              <a:ext uri="{FF2B5EF4-FFF2-40B4-BE49-F238E27FC236}">
                <a16:creationId xmlns:a16="http://schemas.microsoft.com/office/drawing/2014/main" id="{EE29C958-C813-554D-97C4-F094DF8F26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9101" y="6453387"/>
            <a:ext cx="2170175" cy="404614"/>
          </a:xfrm>
        </p:spPr>
        <p:txBody>
          <a:bodyPr/>
          <a:lstStyle/>
          <a:p>
            <a:r>
              <a:rPr lang="en-US" dirty="0"/>
              <a:t>Gray Proprietary</a:t>
            </a:r>
          </a:p>
        </p:txBody>
      </p:sp>
    </p:spTree>
    <p:extLst>
      <p:ext uri="{BB962C8B-B14F-4D97-AF65-F5344CB8AC3E}">
        <p14:creationId xmlns:p14="http://schemas.microsoft.com/office/powerpoint/2010/main" val="40284283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BF1678E-CE3A-4A5A-B0B2-94A31F67B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15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90B85F6-F2CC-49E3-8D71-106744AAE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The Big 5 Cities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099FAF-42D5-422B-AC71-BC5D58C40C9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91440" tIns="45720" rIns="91440" bIns="45720" rtlCol="0" anchor="t" anchorCtr="0">
            <a:noAutofit/>
          </a:bodyPr>
          <a:lstStyle/>
          <a:p>
            <a:pPr>
              <a:buFont typeface="Wingdings" charset="2"/>
            </a:pPr>
            <a:r>
              <a:rPr lang="en-US" dirty="0">
                <a:solidFill>
                  <a:srgbClr val="124CA6"/>
                </a:solidFill>
              </a:rPr>
              <a:t>In January, all Big 5 Cities reversed their 2018 trend.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464DA0B-F1B3-4C4E-A94A-26511DA55EEC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6469" y="987943"/>
            <a:ext cx="8928100" cy="613436"/>
          </a:xfrm>
        </p:spPr>
        <p:txBody>
          <a:bodyPr>
            <a:noAutofit/>
          </a:bodyPr>
          <a:lstStyle/>
          <a:p>
            <a:r>
              <a:rPr lang="en-US" dirty="0"/>
              <a:t>In January, inquiries in Chicago increased 13%.</a:t>
            </a:r>
          </a:p>
          <a:p>
            <a:r>
              <a:rPr lang="en-US" dirty="0"/>
              <a:t>Philadelphia inquiries continue to decline.</a:t>
            </a:r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5253850B-A3F8-47DC-B636-C8BBA047586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8253613"/>
              </p:ext>
            </p:extLst>
          </p:nvPr>
        </p:nvGraphicFramePr>
        <p:xfrm>
          <a:off x="228600" y="1894458"/>
          <a:ext cx="8686800" cy="41724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519E376E-0E9C-4B3C-87E0-BC1259F834A7}"/>
              </a:ext>
            </a:extLst>
          </p:cNvPr>
          <p:cNvSpPr txBox="1"/>
          <p:nvPr/>
        </p:nvSpPr>
        <p:spPr>
          <a:xfrm>
            <a:off x="76469" y="6058580"/>
            <a:ext cx="6027612" cy="230832"/>
          </a:xfrm>
          <a:prstGeom prst="rect">
            <a:avLst/>
          </a:prstGeom>
          <a:noFill/>
          <a:ln w="0" cap="rnd" cmpd="tri">
            <a:noFill/>
            <a:rou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buClr>
                <a:schemeClr val="tx2">
                  <a:lumMod val="75000"/>
                </a:schemeClr>
              </a:buClr>
            </a:pPr>
            <a:r>
              <a:rPr lang="en-US" sz="1000" b="0" dirty="0">
                <a:solidFill>
                  <a:schemeClr val="accent5"/>
                </a:solidFill>
                <a:effectLst/>
                <a:latin typeface="Georgia (Body)"/>
                <a:cs typeface="Myriad Pro"/>
              </a:rPr>
              <a:t>Note:   The market for each city is defined as a 15-mile radius around </a:t>
            </a:r>
            <a:r>
              <a:rPr lang="en-US" sz="1000" dirty="0">
                <a:solidFill>
                  <a:schemeClr val="accent5"/>
                </a:solidFill>
                <a:latin typeface="Georgia (Body)"/>
                <a:cs typeface="Myriad Pro"/>
              </a:rPr>
              <a:t>the population center of its CBSA.</a:t>
            </a:r>
            <a:endParaRPr lang="en-US" sz="1000" b="0" dirty="0">
              <a:solidFill>
                <a:schemeClr val="accent5"/>
              </a:solidFill>
              <a:effectLst/>
              <a:latin typeface="Georgia (Body)"/>
              <a:cs typeface="Myriad Pro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259765-75D3-4CE5-8FBC-35F9E9FAFAD4}"/>
              </a:ext>
            </a:extLst>
          </p:cNvPr>
          <p:cNvSpPr txBox="1"/>
          <p:nvPr/>
        </p:nvSpPr>
        <p:spPr>
          <a:xfrm>
            <a:off x="65456" y="6214923"/>
            <a:ext cx="4003019" cy="230832"/>
          </a:xfrm>
          <a:prstGeom prst="rect">
            <a:avLst/>
          </a:prstGeom>
          <a:noFill/>
          <a:ln w="0" cap="rnd" cmpd="tri">
            <a:noFill/>
            <a:rou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sz="900" b="0" dirty="0">
                <a:solidFill>
                  <a:schemeClr val="accent5"/>
                </a:solidFill>
                <a:effectLst/>
                <a:latin typeface="Georgia (Body)"/>
                <a:cs typeface="Myriad Pro"/>
              </a:rPr>
              <a:t>Source:  GrayReports </a:t>
            </a:r>
            <a:r>
              <a:rPr lang="mr-IN" sz="900" b="0" dirty="0">
                <a:solidFill>
                  <a:schemeClr val="accent5"/>
                </a:solidFill>
                <a:effectLst/>
                <a:latin typeface="Georgia (Body)"/>
                <a:cs typeface="Myriad Pro"/>
              </a:rPr>
              <a:t>–</a:t>
            </a:r>
            <a:r>
              <a:rPr lang="en-US" sz="900" b="0" dirty="0">
                <a:solidFill>
                  <a:schemeClr val="accent5"/>
                </a:solidFill>
                <a:effectLst/>
                <a:latin typeface="Georgia (Body)"/>
                <a:cs typeface="Myriad Pro"/>
              </a:rPr>
              <a:t> </a:t>
            </a:r>
            <a:r>
              <a:rPr lang="en-US" sz="900" b="0" i="1" dirty="0">
                <a:solidFill>
                  <a:schemeClr val="accent5"/>
                </a:solidFill>
                <a:effectLst/>
                <a:latin typeface="Georgia (Body)"/>
                <a:cs typeface="Myriad Pro"/>
              </a:rPr>
              <a:t>Inquiry Trends, </a:t>
            </a:r>
            <a:r>
              <a:rPr lang="en-US" sz="900" b="0" dirty="0">
                <a:solidFill>
                  <a:schemeClr val="accent5"/>
                </a:solidFill>
                <a:effectLst/>
                <a:latin typeface="Georgia (Body)"/>
                <a:cs typeface="Myriad Pro"/>
              </a:rPr>
              <a:t>Gray’s Program Evaluation System</a:t>
            </a:r>
            <a:endParaRPr lang="en-US" sz="900" dirty="0">
              <a:solidFill>
                <a:schemeClr val="accent5"/>
              </a:solidFill>
              <a:latin typeface="Georgia (Body)"/>
            </a:endParaRPr>
          </a:p>
        </p:txBody>
      </p:sp>
      <p:sp>
        <p:nvSpPr>
          <p:cNvPr id="10" name="Date Placeholder 1">
            <a:extLst>
              <a:ext uri="{FF2B5EF4-FFF2-40B4-BE49-F238E27FC236}">
                <a16:creationId xmlns:a16="http://schemas.microsoft.com/office/drawing/2014/main" id="{0882C438-653A-744A-8B2D-FC277565A2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9101" y="6453387"/>
            <a:ext cx="2170175" cy="404614"/>
          </a:xfrm>
        </p:spPr>
        <p:txBody>
          <a:bodyPr/>
          <a:lstStyle/>
          <a:p>
            <a:r>
              <a:rPr lang="en-US" dirty="0"/>
              <a:t>Gray Proprietary</a:t>
            </a:r>
          </a:p>
        </p:txBody>
      </p:sp>
    </p:spTree>
    <p:extLst>
      <p:ext uri="{BB962C8B-B14F-4D97-AF65-F5344CB8AC3E}">
        <p14:creationId xmlns:p14="http://schemas.microsoft.com/office/powerpoint/2010/main" val="4545579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16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28985" y="1075393"/>
            <a:ext cx="8927303" cy="5172299"/>
          </a:xfrm>
        </p:spPr>
        <p:txBody>
          <a:bodyPr>
            <a:normAutofit/>
          </a:bodyPr>
          <a:lstStyle/>
          <a:p>
            <a:pPr marL="182880" indent="0">
              <a:buNone/>
            </a:pPr>
            <a:r>
              <a:rPr lang="en-US" dirty="0"/>
              <a:t>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Inquiry Volumes by Degree Level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39D362A-16E7-7040-B99D-5C3B8BDB6F7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8588" y="669926"/>
            <a:ext cx="9015412" cy="423038"/>
          </a:xfrm>
        </p:spPr>
        <p:txBody>
          <a:bodyPr vert="horz" lIns="91440" tIns="45720" rIns="91440" bIns="45720" rtlCol="0" anchor="t" anchorCtr="0">
            <a:noAutofit/>
          </a:bodyPr>
          <a:lstStyle/>
          <a:p>
            <a:pPr>
              <a:buFont typeface="Wingdings" charset="2"/>
            </a:pPr>
            <a:r>
              <a:rPr lang="en-US" dirty="0">
                <a:solidFill>
                  <a:srgbClr val="124CA6"/>
                </a:solidFill>
              </a:rPr>
              <a:t>Inquiries rose year-over-year at all degree levels except Undergraduate Certificates. 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578604143"/>
              </p:ext>
            </p:extLst>
          </p:nvPr>
        </p:nvGraphicFramePr>
        <p:xfrm>
          <a:off x="393429" y="1494817"/>
          <a:ext cx="8398413" cy="4604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E21E4293-7E52-4252-A6E7-55A10DEFAB08}"/>
              </a:ext>
            </a:extLst>
          </p:cNvPr>
          <p:cNvSpPr txBox="1"/>
          <p:nvPr/>
        </p:nvSpPr>
        <p:spPr>
          <a:xfrm>
            <a:off x="96625" y="6225315"/>
            <a:ext cx="4003019" cy="230832"/>
          </a:xfrm>
          <a:prstGeom prst="rect">
            <a:avLst/>
          </a:prstGeom>
          <a:noFill/>
          <a:ln w="0" cap="rnd" cmpd="tri">
            <a:noFill/>
            <a:rou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sz="900" b="0" dirty="0">
                <a:solidFill>
                  <a:schemeClr val="accent5"/>
                </a:solidFill>
                <a:effectLst/>
                <a:latin typeface="Georgia (Body)"/>
                <a:cs typeface="Myriad Pro"/>
              </a:rPr>
              <a:t>Source:  GrayReports </a:t>
            </a:r>
            <a:r>
              <a:rPr lang="mr-IN" sz="900" b="0" dirty="0">
                <a:solidFill>
                  <a:schemeClr val="accent5"/>
                </a:solidFill>
                <a:effectLst/>
                <a:latin typeface="Georgia (Body)"/>
                <a:cs typeface="Myriad Pro"/>
              </a:rPr>
              <a:t>–</a:t>
            </a:r>
            <a:r>
              <a:rPr lang="en-US" sz="900" b="0" dirty="0">
                <a:solidFill>
                  <a:schemeClr val="accent5"/>
                </a:solidFill>
                <a:effectLst/>
                <a:latin typeface="Georgia (Body)"/>
                <a:cs typeface="Myriad Pro"/>
              </a:rPr>
              <a:t> </a:t>
            </a:r>
            <a:r>
              <a:rPr lang="en-US" sz="900" b="0" i="1" dirty="0">
                <a:solidFill>
                  <a:schemeClr val="accent5"/>
                </a:solidFill>
                <a:effectLst/>
                <a:latin typeface="Georgia (Body)"/>
                <a:cs typeface="Myriad Pro"/>
              </a:rPr>
              <a:t>Inquiry Trends, </a:t>
            </a:r>
            <a:r>
              <a:rPr lang="en-US" sz="900" b="0" dirty="0">
                <a:solidFill>
                  <a:schemeClr val="accent5"/>
                </a:solidFill>
                <a:effectLst/>
                <a:latin typeface="Georgia (Body)"/>
                <a:cs typeface="Myriad Pro"/>
              </a:rPr>
              <a:t>Gray’s Program Evaluation System</a:t>
            </a:r>
            <a:endParaRPr lang="en-US" sz="900" dirty="0">
              <a:solidFill>
                <a:schemeClr val="accent5"/>
              </a:solidFill>
              <a:latin typeface="Georgia (Body)"/>
            </a:endParaRPr>
          </a:p>
        </p:txBody>
      </p:sp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590AA5B2-84C4-9741-B84C-D83FA5909B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9101" y="6453387"/>
            <a:ext cx="2170175" cy="404614"/>
          </a:xfrm>
        </p:spPr>
        <p:txBody>
          <a:bodyPr/>
          <a:lstStyle/>
          <a:p>
            <a:r>
              <a:rPr lang="en-US" dirty="0"/>
              <a:t>Gray Proprietary</a:t>
            </a:r>
          </a:p>
        </p:txBody>
      </p:sp>
    </p:spTree>
    <p:extLst>
      <p:ext uri="{BB962C8B-B14F-4D97-AF65-F5344CB8AC3E}">
        <p14:creationId xmlns:p14="http://schemas.microsoft.com/office/powerpoint/2010/main" val="2433155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C78DAA6-CA38-418B-8C2E-E9F041BD4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17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F950914-091C-8045-9DF9-7F10EA6044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348" y="1122747"/>
            <a:ext cx="8927303" cy="406107"/>
          </a:xfrm>
        </p:spPr>
        <p:txBody>
          <a:bodyPr/>
          <a:lstStyle/>
          <a:p>
            <a:r>
              <a:rPr lang="en-US" dirty="0"/>
              <a:t>The adjoining pair of Utah and Arizona also stands out for fast inquiry growth.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A9806AB-DB69-4A63-9647-BA68DC27D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200" dirty="0"/>
              <a:t>Inquiries:  Year-over-Year Inquiries by State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BCBD282-8FCD-46F8-9D14-AE512802E47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91440" tIns="45720" rIns="91440" bIns="45720" rtlCol="0" anchor="t" anchorCtr="0">
            <a:noAutofit/>
          </a:bodyPr>
          <a:lstStyle/>
          <a:p>
            <a:pPr>
              <a:buFont typeface="Wingdings" charset="2"/>
            </a:pPr>
            <a:r>
              <a:rPr lang="en-US" dirty="0">
                <a:solidFill>
                  <a:srgbClr val="124CA6"/>
                </a:solidFill>
              </a:rPr>
              <a:t>The adjacent states of Oklahoma and Arkansas had the fastest inquiry growth.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4322D97-D8C1-4C59-B382-E2C630A6856A}"/>
              </a:ext>
            </a:extLst>
          </p:cNvPr>
          <p:cNvSpPr txBox="1"/>
          <p:nvPr/>
        </p:nvSpPr>
        <p:spPr>
          <a:xfrm>
            <a:off x="65451" y="6235707"/>
            <a:ext cx="4003019" cy="230832"/>
          </a:xfrm>
          <a:prstGeom prst="rect">
            <a:avLst/>
          </a:prstGeom>
          <a:noFill/>
          <a:ln w="0" cap="rnd" cmpd="tri">
            <a:noFill/>
            <a:rou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sz="900" b="0" dirty="0">
                <a:solidFill>
                  <a:schemeClr val="accent5"/>
                </a:solidFill>
                <a:effectLst/>
                <a:latin typeface="Georgia (Body)"/>
                <a:cs typeface="Myriad Pro"/>
              </a:rPr>
              <a:t>Source:  GrayReports </a:t>
            </a:r>
            <a:r>
              <a:rPr lang="mr-IN" sz="900" b="0" dirty="0">
                <a:solidFill>
                  <a:schemeClr val="accent5"/>
                </a:solidFill>
                <a:effectLst/>
                <a:latin typeface="Georgia (Body)"/>
                <a:cs typeface="Myriad Pro"/>
              </a:rPr>
              <a:t>–</a:t>
            </a:r>
            <a:r>
              <a:rPr lang="en-US" sz="900" b="0" dirty="0">
                <a:solidFill>
                  <a:schemeClr val="accent5"/>
                </a:solidFill>
                <a:effectLst/>
                <a:latin typeface="Georgia (Body)"/>
                <a:cs typeface="Myriad Pro"/>
              </a:rPr>
              <a:t> </a:t>
            </a:r>
            <a:r>
              <a:rPr lang="en-US" sz="900" b="0" i="1" dirty="0">
                <a:solidFill>
                  <a:schemeClr val="accent5"/>
                </a:solidFill>
                <a:effectLst/>
                <a:latin typeface="Georgia (Body)"/>
                <a:cs typeface="Myriad Pro"/>
              </a:rPr>
              <a:t>Inquiry Trends, </a:t>
            </a:r>
            <a:r>
              <a:rPr lang="en-US" sz="900" b="0" dirty="0">
                <a:solidFill>
                  <a:schemeClr val="accent5"/>
                </a:solidFill>
                <a:effectLst/>
                <a:latin typeface="Georgia (Body)"/>
                <a:cs typeface="Myriad Pro"/>
              </a:rPr>
              <a:t>Gray’s Program Evaluation System</a:t>
            </a:r>
            <a:endParaRPr lang="en-US" sz="900" dirty="0">
              <a:solidFill>
                <a:schemeClr val="accent5"/>
              </a:solidFill>
              <a:latin typeface="Georgia (Body)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D89DD9D-4BEA-4B63-86F4-6661A3D904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3613" y="5667059"/>
            <a:ext cx="4802038" cy="3143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89421EA-EBC1-4D68-A475-9D891C996B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7689" y="1540550"/>
            <a:ext cx="7227962" cy="412650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818BC8C-0984-490A-8F49-7CDCC3CB70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538" y="4740974"/>
            <a:ext cx="2019300" cy="146685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C8E647D6-6B98-7C4E-8579-2F1CB34DA82F}"/>
              </a:ext>
            </a:extLst>
          </p:cNvPr>
          <p:cNvSpPr/>
          <p:nvPr/>
        </p:nvSpPr>
        <p:spPr>
          <a:xfrm>
            <a:off x="65197" y="4884515"/>
            <a:ext cx="2279648" cy="21316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CCC4402-D77B-49D8-8333-FA65642D60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3838" y="4713091"/>
            <a:ext cx="2009775" cy="14859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7648780-9AFD-4598-AC46-D3710D35CD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4538" y="1540550"/>
            <a:ext cx="1509962" cy="133258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514F577-BC52-46C1-9ACA-607289307E6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4537" y="3004099"/>
            <a:ext cx="1509963" cy="713849"/>
          </a:xfrm>
          <a:prstGeom prst="rect">
            <a:avLst/>
          </a:prstGeom>
        </p:spPr>
      </p:pic>
      <p:sp>
        <p:nvSpPr>
          <p:cNvPr id="15" name="Date Placeholder 1">
            <a:extLst>
              <a:ext uri="{FF2B5EF4-FFF2-40B4-BE49-F238E27FC236}">
                <a16:creationId xmlns:a16="http://schemas.microsoft.com/office/drawing/2014/main" id="{3C37335F-DF8E-964B-AB86-72989A4414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9101" y="6453387"/>
            <a:ext cx="2170175" cy="404614"/>
          </a:xfrm>
        </p:spPr>
        <p:txBody>
          <a:bodyPr/>
          <a:lstStyle/>
          <a:p>
            <a:r>
              <a:rPr lang="en-US" dirty="0"/>
              <a:t>Gray Proprietary</a:t>
            </a:r>
          </a:p>
        </p:txBody>
      </p:sp>
    </p:spTree>
    <p:extLst>
      <p:ext uri="{BB962C8B-B14F-4D97-AF65-F5344CB8AC3E}">
        <p14:creationId xmlns:p14="http://schemas.microsoft.com/office/powerpoint/2010/main" val="42609652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BE4CDB7-9176-614F-A2EB-61B8F6F8B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BF802367-A8A8-FF4E-9990-B6BEDDB68BF3}"/>
              </a:ext>
            </a:extLst>
          </p:cNvPr>
          <p:cNvSpPr/>
          <p:nvPr/>
        </p:nvSpPr>
        <p:spPr>
          <a:xfrm>
            <a:off x="481999" y="2974821"/>
            <a:ext cx="876300" cy="20320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3C427FA7-F451-44F5-985D-1DF1F71F84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8299" y="1684721"/>
            <a:ext cx="6427402" cy="5107576"/>
          </a:xfrm>
        </p:spPr>
        <p:txBody>
          <a:bodyPr>
            <a:normAutofit/>
          </a:bodyPr>
          <a:lstStyle/>
          <a:p>
            <a:r>
              <a:rPr lang="en-US" dirty="0"/>
              <a:t>Inquiries</a:t>
            </a:r>
          </a:p>
          <a:p>
            <a:pPr lvl="1"/>
            <a:r>
              <a:rPr lang="en-US" dirty="0"/>
              <a:t>National</a:t>
            </a:r>
          </a:p>
          <a:p>
            <a:pPr lvl="1"/>
            <a:r>
              <a:rPr lang="en-US" dirty="0"/>
              <a:t>Online and On-Campus</a:t>
            </a:r>
          </a:p>
          <a:p>
            <a:pPr lvl="1"/>
            <a:r>
              <a:rPr lang="en-US" dirty="0"/>
              <a:t>Program, Degree, and City</a:t>
            </a:r>
          </a:p>
          <a:p>
            <a:r>
              <a:rPr lang="en-US" dirty="0"/>
              <a:t>Google Search Trends</a:t>
            </a:r>
          </a:p>
          <a:p>
            <a:pPr lvl="1"/>
            <a:r>
              <a:rPr lang="en-US" dirty="0"/>
              <a:t>Programs</a:t>
            </a:r>
          </a:p>
          <a:p>
            <a:pPr lvl="1"/>
            <a:r>
              <a:rPr lang="en-US" dirty="0"/>
              <a:t>Brands</a:t>
            </a:r>
          </a:p>
          <a:p>
            <a:pPr lvl="1"/>
            <a:r>
              <a:rPr lang="en-US" dirty="0"/>
              <a:t>Growth and Decline</a:t>
            </a:r>
          </a:p>
          <a:p>
            <a:pPr lvl="1"/>
            <a:r>
              <a:rPr lang="en-US" dirty="0"/>
              <a:t>Brand Reach</a:t>
            </a:r>
          </a:p>
          <a:p>
            <a:r>
              <a:rPr lang="en-US" dirty="0"/>
              <a:t>Program of the Month:  Health Services/Allied Health, General</a:t>
            </a:r>
          </a:p>
          <a:p>
            <a:r>
              <a:rPr lang="en-US" dirty="0"/>
              <a:t>Where to Offer a Program:  Market Analysis</a:t>
            </a:r>
          </a:p>
          <a:p>
            <a:r>
              <a:rPr lang="en-US" dirty="0"/>
              <a:t>Summary</a:t>
            </a:r>
          </a:p>
          <a:p>
            <a:endParaRPr lang="en-US" dirty="0"/>
          </a:p>
        </p:txBody>
      </p:sp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E25428BB-D905-814E-9C58-7714B1F7B1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9101" y="6453387"/>
            <a:ext cx="2170175" cy="404614"/>
          </a:xfrm>
        </p:spPr>
        <p:txBody>
          <a:bodyPr/>
          <a:lstStyle/>
          <a:p>
            <a:r>
              <a:rPr lang="en-US" dirty="0"/>
              <a:t>Gray Proprietary</a:t>
            </a:r>
          </a:p>
        </p:txBody>
      </p:sp>
    </p:spTree>
    <p:extLst>
      <p:ext uri="{BB962C8B-B14F-4D97-AF65-F5344CB8AC3E}">
        <p14:creationId xmlns:p14="http://schemas.microsoft.com/office/powerpoint/2010/main" val="23435001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28986" y="1056760"/>
            <a:ext cx="8927303" cy="517229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Gray tracks search volume for the 200 largest higher education programs.  </a:t>
            </a:r>
          </a:p>
          <a:p>
            <a:pPr lvl="1"/>
            <a:r>
              <a:rPr lang="en-US" dirty="0"/>
              <a:t>In 2016, these programs produced 67% of all completions.</a:t>
            </a:r>
          </a:p>
          <a:p>
            <a:pPr lvl="1"/>
            <a:r>
              <a:rPr lang="en-US" dirty="0"/>
              <a:t>We track approximately 25 keywords for each program.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Google Search Trends:  Programs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28588" y="669925"/>
            <a:ext cx="8928100" cy="633283"/>
          </a:xfrm>
        </p:spPr>
        <p:txBody>
          <a:bodyPr vert="horz" lIns="91440" tIns="45720" rIns="91440" bIns="45720" rtlCol="0" anchor="t" anchorCtr="0">
            <a:noAutofit/>
          </a:bodyPr>
          <a:lstStyle/>
          <a:p>
            <a:pPr>
              <a:buFont typeface="Wingdings" charset="2"/>
            </a:pPr>
            <a:r>
              <a:rPr lang="en-US" sz="1750" dirty="0">
                <a:solidFill>
                  <a:srgbClr val="124CA6"/>
                </a:solidFill>
              </a:rPr>
              <a:t>Gray’s Google search index rose for the seventh month in a row, up 8% in January.</a:t>
            </a: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2320246670"/>
              </p:ext>
            </p:extLst>
          </p:nvPr>
        </p:nvGraphicFramePr>
        <p:xfrm>
          <a:off x="333113" y="2144251"/>
          <a:ext cx="8477773" cy="40230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210921" y="6194951"/>
            <a:ext cx="5361996" cy="230832"/>
          </a:xfrm>
          <a:prstGeom prst="rect">
            <a:avLst/>
          </a:prstGeom>
          <a:noFill/>
          <a:ln w="0" cap="rnd" cmpd="tri">
            <a:noFill/>
            <a:rou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sz="900" b="0" dirty="0">
                <a:solidFill>
                  <a:schemeClr val="accent5"/>
                </a:solidFill>
                <a:effectLst/>
                <a:latin typeface="Georgia (Body)"/>
                <a:cs typeface="Myriad Pro"/>
              </a:rPr>
              <a:t>*Google Searches for 25 keywords for each of the 200 largest programs based on IPEDS completions</a:t>
            </a:r>
            <a:endParaRPr lang="en-US" sz="900" dirty="0">
              <a:solidFill>
                <a:schemeClr val="accent5"/>
              </a:solidFill>
              <a:latin typeface="Georgia (Body)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830747-4CCB-7D41-9173-C4803696ABE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3498" r="3644" b="24067"/>
          <a:stretch/>
        </p:blipFill>
        <p:spPr>
          <a:xfrm>
            <a:off x="7062077" y="2307207"/>
            <a:ext cx="1748809" cy="63328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DF3876B-F862-4E44-9143-1324C5BC5E87}"/>
              </a:ext>
            </a:extLst>
          </p:cNvPr>
          <p:cNvSpPr txBox="1"/>
          <p:nvPr/>
        </p:nvSpPr>
        <p:spPr>
          <a:xfrm>
            <a:off x="1223268" y="2713862"/>
            <a:ext cx="705286" cy="427927"/>
          </a:xfrm>
          <a:prstGeom prst="rect">
            <a:avLst/>
          </a:prstGeom>
          <a:solidFill>
            <a:srgbClr val="048000"/>
          </a:solidFill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ctr"/>
            <a:r>
              <a:rPr lang="en-US" sz="1400" dirty="0">
                <a:solidFill>
                  <a:srgbClr val="FFFFFF"/>
                </a:solidFill>
              </a:rPr>
              <a:t>+8%</a:t>
            </a:r>
          </a:p>
          <a:p>
            <a:pPr algn="ctr"/>
            <a:r>
              <a:rPr lang="en-US" sz="1400" dirty="0">
                <a:solidFill>
                  <a:srgbClr val="FFFFFF"/>
                </a:solidFill>
              </a:rPr>
              <a:t>YoY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AE2AC65-2354-AA46-AA25-EDB1D2CC2C57}"/>
              </a:ext>
            </a:extLst>
          </p:cNvPr>
          <p:cNvSpPr/>
          <p:nvPr/>
        </p:nvSpPr>
        <p:spPr>
          <a:xfrm>
            <a:off x="1313497" y="3228976"/>
            <a:ext cx="524828" cy="5981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B9E18E-1D4F-C247-9D6C-F216490A8392}"/>
              </a:ext>
            </a:extLst>
          </p:cNvPr>
          <p:cNvSpPr txBox="1"/>
          <p:nvPr/>
        </p:nvSpPr>
        <p:spPr>
          <a:xfrm>
            <a:off x="731520" y="6731726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ctr" anchorCtr="0">
            <a:normAutofit fontScale="25000" lnSpcReduction="20000"/>
          </a:bodyPr>
          <a:lstStyle/>
          <a:p>
            <a:endParaRPr lang="en-US" sz="1800" dirty="0"/>
          </a:p>
        </p:txBody>
      </p:sp>
      <p:sp>
        <p:nvSpPr>
          <p:cNvPr id="13" name="Date Placeholder 1">
            <a:extLst>
              <a:ext uri="{FF2B5EF4-FFF2-40B4-BE49-F238E27FC236}">
                <a16:creationId xmlns:a16="http://schemas.microsoft.com/office/drawing/2014/main" id="{A09EC65F-051A-A942-BB16-5D93AA7839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9101" y="6453387"/>
            <a:ext cx="2170175" cy="404614"/>
          </a:xfrm>
        </p:spPr>
        <p:txBody>
          <a:bodyPr/>
          <a:lstStyle/>
          <a:p>
            <a:r>
              <a:rPr lang="en-US" dirty="0"/>
              <a:t>Gray Proprietary</a:t>
            </a:r>
          </a:p>
        </p:txBody>
      </p:sp>
    </p:spTree>
    <p:extLst>
      <p:ext uri="{BB962C8B-B14F-4D97-AF65-F5344CB8AC3E}">
        <p14:creationId xmlns:p14="http://schemas.microsoft.com/office/powerpoint/2010/main" val="676534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Who is Gray?</a:t>
            </a:r>
          </a:p>
        </p:txBody>
      </p:sp>
      <p:sp>
        <p:nvSpPr>
          <p:cNvPr id="9" name="Isosceles Triangle 8"/>
          <p:cNvSpPr/>
          <p:nvPr/>
        </p:nvSpPr>
        <p:spPr>
          <a:xfrm flipV="1">
            <a:off x="898834" y="1043261"/>
            <a:ext cx="7346331" cy="1392799"/>
          </a:xfrm>
          <a:prstGeom prst="triangle">
            <a:avLst>
              <a:gd name="adj" fmla="val 50639"/>
            </a:avLst>
          </a:prstGeom>
          <a:solidFill>
            <a:srgbClr val="1060B0"/>
          </a:solidFill>
          <a:ln>
            <a:solidFill>
              <a:srgbClr val="1060B0"/>
            </a:solidFill>
          </a:ln>
          <a:scene3d>
            <a:camera prst="orthographicFront"/>
            <a:lightRig rig="threePt" dir="t"/>
          </a:scene3d>
          <a:sp3d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EFDFF"/>
              </a:solidFill>
              <a:latin typeface="Myriad"/>
            </a:endParaRPr>
          </a:p>
        </p:txBody>
      </p:sp>
      <p:sp>
        <p:nvSpPr>
          <p:cNvPr id="10" name="Isosceles Triangle 9"/>
          <p:cNvSpPr/>
          <p:nvPr/>
        </p:nvSpPr>
        <p:spPr>
          <a:xfrm rot="10800000" flipV="1">
            <a:off x="898836" y="4189921"/>
            <a:ext cx="7346329" cy="1066763"/>
          </a:xfrm>
          <a:prstGeom prst="triangle">
            <a:avLst>
              <a:gd name="adj" fmla="val 50639"/>
            </a:avLst>
          </a:prstGeom>
          <a:solidFill>
            <a:srgbClr val="1060B0"/>
          </a:solidFill>
          <a:ln>
            <a:solidFill>
              <a:srgbClr val="1060B0"/>
            </a:solidFill>
          </a:ln>
          <a:scene3d>
            <a:camera prst="orthographicFront"/>
            <a:lightRig rig="threePt" dir="t"/>
          </a:scene3d>
          <a:sp3d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FEFDFF"/>
              </a:solidFill>
              <a:latin typeface="Myriad"/>
            </a:endParaRPr>
          </a:p>
        </p:txBody>
      </p:sp>
      <p:sp>
        <p:nvSpPr>
          <p:cNvPr id="11" name="Flowchart: Magnetic Disk 7"/>
          <p:cNvSpPr/>
          <p:nvPr/>
        </p:nvSpPr>
        <p:spPr>
          <a:xfrm>
            <a:off x="2282698" y="1680494"/>
            <a:ext cx="4578602" cy="2824259"/>
          </a:xfrm>
          <a:prstGeom prst="flowChartMagneticDisk">
            <a:avLst/>
          </a:prstGeom>
          <a:solidFill>
            <a:srgbClr val="072B4F"/>
          </a:solidFill>
          <a:ln>
            <a:solidFill>
              <a:srgbClr val="1060B0"/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dirty="0">
              <a:solidFill>
                <a:srgbClr val="FFFFFF"/>
              </a:solidFill>
              <a:latin typeface="Myriad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00282" y="1840543"/>
            <a:ext cx="2943434" cy="707886"/>
          </a:xfrm>
          <a:prstGeom prst="rect">
            <a:avLst/>
          </a:prstGeom>
          <a:noFill/>
          <a:ln w="0" cap="rnd" cmpd="tri">
            <a:noFill/>
            <a:round/>
          </a:ln>
          <a:effectLst/>
          <a:scene3d>
            <a:camera prst="orthographicFront"/>
            <a:lightRig rig="threePt" dir="t"/>
          </a:scene3d>
          <a:sp3d/>
        </p:spPr>
        <p:txBody>
          <a:bodyPr wrap="none" rtlCol="0">
            <a:spAutoFit/>
          </a:bodyPr>
          <a:lstStyle/>
          <a:p>
            <a:pPr marL="342900" indent="-342900" algn="ctr">
              <a:buClr>
                <a:srgbClr val="144475">
                  <a:lumMod val="75000"/>
                </a:srgbClr>
              </a:buClr>
            </a:pPr>
            <a:r>
              <a:rPr lang="en-US" sz="2000" b="1" dirty="0">
                <a:solidFill>
                  <a:srgbClr val="FFFFFF"/>
                </a:solidFill>
                <a:cs typeface="Book Antiqua"/>
              </a:rPr>
              <a:t>Program and Market</a:t>
            </a:r>
          </a:p>
          <a:p>
            <a:pPr marL="342900" indent="-342900" algn="ctr">
              <a:buClr>
                <a:srgbClr val="144475">
                  <a:lumMod val="75000"/>
                </a:srgbClr>
              </a:buClr>
            </a:pPr>
            <a:r>
              <a:rPr lang="en-US" sz="2000" b="1" dirty="0">
                <a:solidFill>
                  <a:srgbClr val="FFFFFF"/>
                </a:solidFill>
                <a:cs typeface="Book Antiqua"/>
              </a:rPr>
              <a:t>Evaluation Data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947748" y="2778397"/>
            <a:ext cx="1679205" cy="338554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  <a:sp3d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FFFFFF"/>
                </a:solidFill>
              </a:rPr>
              <a:t>Employment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47748" y="3484159"/>
            <a:ext cx="1938351" cy="338554"/>
          </a:xfrm>
          <a:prstGeom prst="rect">
            <a:avLst/>
          </a:prstGeom>
          <a:noFill/>
          <a:ln w="0" cap="rnd" cmpd="tri">
            <a:noFill/>
            <a:round/>
          </a:ln>
          <a:effectLst/>
          <a:scene3d>
            <a:camera prst="orthographicFront"/>
            <a:lightRig rig="threePt" dir="t"/>
          </a:scene3d>
          <a:sp3d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144475">
                  <a:lumMod val="75000"/>
                </a:srgbClr>
              </a:buClr>
            </a:pPr>
            <a:r>
              <a:rPr lang="en-US" sz="1600" b="1" dirty="0">
                <a:solidFill>
                  <a:srgbClr val="FFFFFF"/>
                </a:solidFill>
              </a:rPr>
              <a:t>Placement Rates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392472" y="2778397"/>
            <a:ext cx="2050089" cy="33855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FFFFFF"/>
                </a:solidFill>
              </a:rPr>
              <a:t>Student Demand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392472" y="3484159"/>
            <a:ext cx="216179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FFFFFF"/>
                </a:solidFill>
              </a:rPr>
              <a:t>Demographics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47748" y="3134591"/>
            <a:ext cx="878767" cy="338554"/>
          </a:xfrm>
          <a:prstGeom prst="rect">
            <a:avLst/>
          </a:prstGeom>
          <a:noFill/>
          <a:ln w="0" cap="rnd" cmpd="tri">
            <a:noFill/>
            <a:rou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pPr marL="342900" indent="-342900">
              <a:buClr>
                <a:srgbClr val="144475">
                  <a:lumMod val="75000"/>
                </a:srgbClr>
              </a:buClr>
            </a:pPr>
            <a:r>
              <a:rPr lang="en-US" sz="1600" b="1" dirty="0">
                <a:solidFill>
                  <a:srgbClr val="FFFFFF"/>
                </a:solidFill>
              </a:rPr>
              <a:t>Wages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278924" y="5280242"/>
            <a:ext cx="1228221" cy="313932"/>
          </a:xfrm>
          <a:prstGeom prst="rect">
            <a:avLst/>
          </a:prstGeom>
          <a:noFill/>
          <a:ln w="0" cap="rnd" cmpd="tri">
            <a:noFill/>
            <a:rou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buClr>
                <a:srgbClr val="144475">
                  <a:lumMod val="75000"/>
                </a:srgbClr>
              </a:buClr>
            </a:pPr>
            <a:r>
              <a:rPr lang="en-US" sz="1600" b="1" dirty="0">
                <a:solidFill>
                  <a:schemeClr val="accent5"/>
                </a:solidFill>
                <a:cs typeface="Myriad Pro"/>
              </a:rPr>
              <a:t>Programs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445950" y="5294609"/>
            <a:ext cx="734496" cy="313932"/>
          </a:xfrm>
          <a:prstGeom prst="rect">
            <a:avLst/>
          </a:prstGeom>
          <a:noFill/>
          <a:ln w="0" cap="rnd" cmpd="tri">
            <a:noFill/>
            <a:rou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buClr>
                <a:srgbClr val="144475">
                  <a:lumMod val="75000"/>
                </a:srgbClr>
              </a:buClr>
            </a:pPr>
            <a:r>
              <a:rPr lang="en-US" sz="1600" b="1" dirty="0">
                <a:solidFill>
                  <a:schemeClr val="accent5"/>
                </a:solidFill>
                <a:cs typeface="Myriad Pro"/>
              </a:rPr>
              <a:t>Price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014019" y="5280242"/>
            <a:ext cx="1050288" cy="313932"/>
          </a:xfrm>
          <a:prstGeom prst="rect">
            <a:avLst/>
          </a:prstGeom>
          <a:noFill/>
          <a:ln w="0" cap="rnd" cmpd="tri">
            <a:noFill/>
            <a:rou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buClr>
                <a:srgbClr val="144475">
                  <a:lumMod val="75000"/>
                </a:srgbClr>
              </a:buClr>
            </a:pPr>
            <a:r>
              <a:rPr lang="en-US" sz="1600" b="1" dirty="0">
                <a:solidFill>
                  <a:schemeClr val="accent5"/>
                </a:solidFill>
                <a:cs typeface="Myriad Pro"/>
              </a:rPr>
              <a:t>Projects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669569" y="5294609"/>
            <a:ext cx="747320" cy="313932"/>
          </a:xfrm>
          <a:prstGeom prst="rect">
            <a:avLst/>
          </a:prstGeom>
          <a:noFill/>
          <a:ln w="0" cap="rnd" cmpd="tri">
            <a:noFill/>
            <a:rou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buClr>
                <a:srgbClr val="144475">
                  <a:lumMod val="75000"/>
                </a:srgbClr>
              </a:buClr>
            </a:pPr>
            <a:r>
              <a:rPr lang="en-US" sz="1600" b="1" dirty="0">
                <a:solidFill>
                  <a:schemeClr val="accent5"/>
                </a:solidFill>
                <a:cs typeface="Myriad Pro"/>
              </a:rPr>
              <a:t>Place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77797" y="5560980"/>
            <a:ext cx="2430474" cy="693523"/>
          </a:xfrm>
          <a:prstGeom prst="rect">
            <a:avLst/>
          </a:prstGeom>
          <a:noFill/>
          <a:ln w="0" cap="rnd" cmpd="tri">
            <a:noFill/>
            <a:rou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pPr marL="174625" indent="-174625">
              <a:lnSpc>
                <a:spcPct val="90000"/>
              </a:lnSpc>
              <a:spcAft>
                <a:spcPts val="400"/>
              </a:spcAft>
              <a:buClr>
                <a:srgbClr val="144475">
                  <a:lumMod val="75000"/>
                </a:srgbClr>
              </a:buClr>
              <a:buFont typeface="Wingdings" charset="2"/>
              <a:buChar char="§"/>
            </a:pPr>
            <a:r>
              <a:rPr lang="en-US" sz="1200" i="1" dirty="0">
                <a:solidFill>
                  <a:schemeClr val="accent5"/>
                </a:solidFill>
                <a:cs typeface="Myriad Pro"/>
              </a:rPr>
              <a:t>Program Evaluation System</a:t>
            </a:r>
          </a:p>
          <a:p>
            <a:pPr marL="174625" indent="-174625">
              <a:lnSpc>
                <a:spcPct val="90000"/>
              </a:lnSpc>
              <a:spcAft>
                <a:spcPts val="400"/>
              </a:spcAft>
              <a:buClr>
                <a:srgbClr val="144475">
                  <a:lumMod val="75000"/>
                </a:srgbClr>
              </a:buClr>
              <a:buFont typeface="Wingdings" charset="2"/>
              <a:buChar char="§"/>
            </a:pPr>
            <a:r>
              <a:rPr lang="en-US" sz="1200" i="1" dirty="0">
                <a:solidFill>
                  <a:schemeClr val="accent5"/>
                </a:solidFill>
                <a:cs typeface="Myriad Pro"/>
              </a:rPr>
              <a:t>Program Economics Platform</a:t>
            </a:r>
          </a:p>
          <a:p>
            <a:pPr marL="174625" indent="-174625">
              <a:lnSpc>
                <a:spcPct val="90000"/>
              </a:lnSpc>
              <a:spcAft>
                <a:spcPts val="400"/>
              </a:spcAft>
              <a:buClr>
                <a:srgbClr val="144475">
                  <a:lumMod val="75000"/>
                </a:srgbClr>
              </a:buClr>
              <a:buFont typeface="Wingdings" charset="2"/>
              <a:buChar char="§"/>
            </a:pPr>
            <a:r>
              <a:rPr lang="en-US" sz="1200" i="1" dirty="0">
                <a:solidFill>
                  <a:schemeClr val="accent5"/>
                </a:solidFill>
                <a:cs typeface="Myriad Pro"/>
              </a:rPr>
              <a:t>Integrated Program Analysis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975549" y="5551308"/>
            <a:ext cx="2151551" cy="693523"/>
          </a:xfrm>
          <a:prstGeom prst="rect">
            <a:avLst/>
          </a:prstGeom>
          <a:noFill/>
          <a:ln w="0" cap="rnd" cmpd="tri">
            <a:noFill/>
            <a:rou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pPr marL="174625" indent="-174625">
              <a:lnSpc>
                <a:spcPct val="90000"/>
              </a:lnSpc>
              <a:spcAft>
                <a:spcPts val="400"/>
              </a:spcAft>
              <a:buClr>
                <a:srgbClr val="144475">
                  <a:lumMod val="75000"/>
                </a:srgbClr>
              </a:buClr>
              <a:buFont typeface="Wingdings" charset="2"/>
              <a:buChar char="§"/>
            </a:pPr>
            <a:r>
              <a:rPr lang="en-US" sz="1200" i="1" dirty="0">
                <a:solidFill>
                  <a:schemeClr val="accent5"/>
                </a:solidFill>
                <a:cs typeface="Myriad Pro"/>
              </a:rPr>
              <a:t>Market Analysis Platform</a:t>
            </a:r>
          </a:p>
          <a:p>
            <a:pPr marL="174625" indent="-174625">
              <a:lnSpc>
                <a:spcPct val="90000"/>
              </a:lnSpc>
              <a:spcAft>
                <a:spcPts val="400"/>
              </a:spcAft>
              <a:buClr>
                <a:srgbClr val="144475">
                  <a:lumMod val="75000"/>
                </a:srgbClr>
              </a:buClr>
              <a:buFont typeface="Wingdings" charset="2"/>
              <a:buChar char="§"/>
            </a:pPr>
            <a:r>
              <a:rPr lang="en-US" sz="1200" dirty="0">
                <a:solidFill>
                  <a:schemeClr val="accent5"/>
                </a:solidFill>
                <a:cs typeface="Myriad Pro"/>
              </a:rPr>
              <a:t>Location selection</a:t>
            </a:r>
          </a:p>
          <a:p>
            <a:pPr marL="174625" indent="-174625">
              <a:lnSpc>
                <a:spcPct val="90000"/>
              </a:lnSpc>
              <a:spcAft>
                <a:spcPts val="400"/>
              </a:spcAft>
              <a:buClr>
                <a:srgbClr val="144475">
                  <a:lumMod val="75000"/>
                </a:srgbClr>
              </a:buClr>
              <a:buFont typeface="Wingdings" charset="2"/>
              <a:buChar char="§"/>
            </a:pPr>
            <a:r>
              <a:rPr lang="en-US" sz="1200" dirty="0">
                <a:solidFill>
                  <a:schemeClr val="accent5"/>
                </a:solidFill>
                <a:cs typeface="Myriad Pro"/>
              </a:rPr>
              <a:t>Campus consolidation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06727" y="5552846"/>
            <a:ext cx="1612942" cy="693523"/>
          </a:xfrm>
          <a:prstGeom prst="rect">
            <a:avLst/>
          </a:prstGeom>
          <a:noFill/>
          <a:ln w="0" cap="rnd" cmpd="tri">
            <a:noFill/>
            <a:rou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pPr marL="174625" indent="-174625">
              <a:lnSpc>
                <a:spcPct val="90000"/>
              </a:lnSpc>
              <a:spcAft>
                <a:spcPts val="400"/>
              </a:spcAft>
              <a:buClr>
                <a:srgbClr val="144475">
                  <a:lumMod val="75000"/>
                </a:srgbClr>
              </a:buClr>
              <a:buFont typeface="Wingdings" charset="2"/>
              <a:buChar char="§"/>
            </a:pPr>
            <a:r>
              <a:rPr lang="en-US" sz="1200" dirty="0">
                <a:solidFill>
                  <a:schemeClr val="accent5"/>
                </a:solidFill>
                <a:cs typeface="Myriad Pro"/>
              </a:rPr>
              <a:t>Price elasticity</a:t>
            </a:r>
          </a:p>
          <a:p>
            <a:pPr marL="174625" indent="-174625">
              <a:lnSpc>
                <a:spcPct val="90000"/>
              </a:lnSpc>
              <a:spcAft>
                <a:spcPts val="400"/>
              </a:spcAft>
              <a:buClr>
                <a:srgbClr val="144475">
                  <a:lumMod val="75000"/>
                </a:srgbClr>
              </a:buClr>
              <a:buFont typeface="Wingdings" charset="2"/>
              <a:buChar char="§"/>
            </a:pPr>
            <a:r>
              <a:rPr lang="en-US" sz="1200" dirty="0">
                <a:solidFill>
                  <a:schemeClr val="accent5"/>
                </a:solidFill>
                <a:cs typeface="Myriad Pro"/>
              </a:rPr>
              <a:t>Price positioning</a:t>
            </a:r>
          </a:p>
          <a:p>
            <a:pPr marL="174625" indent="-174625">
              <a:lnSpc>
                <a:spcPct val="90000"/>
              </a:lnSpc>
              <a:spcAft>
                <a:spcPts val="400"/>
              </a:spcAft>
              <a:buClr>
                <a:srgbClr val="144475">
                  <a:lumMod val="75000"/>
                </a:srgbClr>
              </a:buClr>
              <a:buFont typeface="Wingdings" charset="2"/>
              <a:buChar char="§"/>
            </a:pPr>
            <a:r>
              <a:rPr lang="en-US" sz="1200" dirty="0">
                <a:solidFill>
                  <a:schemeClr val="accent5"/>
                </a:solidFill>
                <a:cs typeface="Myriad Pro"/>
              </a:rPr>
              <a:t>Price optimization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515486" y="5557629"/>
            <a:ext cx="2047355" cy="693523"/>
          </a:xfrm>
          <a:prstGeom prst="rect">
            <a:avLst/>
          </a:prstGeom>
          <a:noFill/>
          <a:ln w="0" cap="rnd" cmpd="tri">
            <a:noFill/>
            <a:rou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pPr marL="174625" indent="-174625">
              <a:lnSpc>
                <a:spcPct val="90000"/>
              </a:lnSpc>
              <a:spcAft>
                <a:spcPts val="400"/>
              </a:spcAft>
              <a:buClr>
                <a:srgbClr val="144475">
                  <a:lumMod val="75000"/>
                </a:srgbClr>
              </a:buClr>
              <a:buFont typeface="Wingdings" charset="2"/>
              <a:buChar char="§"/>
            </a:pPr>
            <a:r>
              <a:rPr lang="en-US" sz="1200" dirty="0">
                <a:solidFill>
                  <a:schemeClr val="accent5"/>
                </a:solidFill>
                <a:cs typeface="Myriad Pro"/>
              </a:rPr>
              <a:t>Business strategy </a:t>
            </a:r>
          </a:p>
          <a:p>
            <a:pPr marL="174625" indent="-174625">
              <a:lnSpc>
                <a:spcPct val="90000"/>
              </a:lnSpc>
              <a:spcAft>
                <a:spcPts val="400"/>
              </a:spcAft>
              <a:buClr>
                <a:srgbClr val="144475">
                  <a:lumMod val="75000"/>
                </a:srgbClr>
              </a:buClr>
              <a:buFont typeface="Wingdings" charset="2"/>
              <a:buChar char="§"/>
            </a:pPr>
            <a:r>
              <a:rPr lang="en-US" sz="1200" dirty="0">
                <a:solidFill>
                  <a:schemeClr val="accent5"/>
                </a:solidFill>
                <a:cs typeface="Myriad Pro"/>
              </a:rPr>
              <a:t>Strategy implementation</a:t>
            </a:r>
          </a:p>
          <a:p>
            <a:pPr marL="174625" indent="-174625">
              <a:lnSpc>
                <a:spcPct val="90000"/>
              </a:lnSpc>
              <a:spcAft>
                <a:spcPts val="400"/>
              </a:spcAft>
              <a:buClr>
                <a:srgbClr val="144475">
                  <a:lumMod val="75000"/>
                </a:srgbClr>
              </a:buClr>
              <a:buFont typeface="Wingdings" charset="2"/>
              <a:buChar char="§"/>
            </a:pPr>
            <a:r>
              <a:rPr lang="en-US" sz="1200" dirty="0">
                <a:solidFill>
                  <a:schemeClr val="accent5"/>
                </a:solidFill>
                <a:cs typeface="Myriad Pro"/>
              </a:rPr>
              <a:t>Complex analytics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486582" y="4504753"/>
            <a:ext cx="213536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rgbClr val="FFFFFF"/>
                </a:solidFill>
              </a:rPr>
              <a:t>Advanced Analytics</a:t>
            </a:r>
          </a:p>
          <a:p>
            <a:pPr algn="ctr"/>
            <a:r>
              <a:rPr lang="en-US" sz="1200" dirty="0">
                <a:solidFill>
                  <a:srgbClr val="FFFFFF"/>
                </a:solidFill>
              </a:rPr>
              <a:t>Predictive Models</a:t>
            </a:r>
          </a:p>
          <a:p>
            <a:pPr algn="ctr"/>
            <a:r>
              <a:rPr lang="en-US" sz="1200" dirty="0">
                <a:solidFill>
                  <a:srgbClr val="FFFFFF"/>
                </a:solidFill>
              </a:rPr>
              <a:t>Geo-Analytics</a:t>
            </a:r>
          </a:p>
          <a:p>
            <a:pPr algn="ctr"/>
            <a:endParaRPr lang="en-US" sz="1400" b="1" dirty="0">
              <a:solidFill>
                <a:srgbClr val="FFFFFF"/>
              </a:solidFill>
            </a:endParaRPr>
          </a:p>
        </p:txBody>
      </p:sp>
      <p:sp>
        <p:nvSpPr>
          <p:cNvPr id="27" name="Text Placeholder 3"/>
          <p:cNvSpPr txBox="1">
            <a:spLocks/>
          </p:cNvSpPr>
          <p:nvPr/>
        </p:nvSpPr>
        <p:spPr>
          <a:xfrm>
            <a:off x="898834" y="704484"/>
            <a:ext cx="7346331" cy="36921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vert="horz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-123" charset="2"/>
              <a:buNone/>
              <a:defRPr sz="1600">
                <a:solidFill>
                  <a:srgbClr val="FFFFFF"/>
                </a:solidFill>
                <a:latin typeface="Arial" pitchFamily="-123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50000"/>
              <a:buFont typeface="Wingdings 2" pitchFamily="-123" charset="2"/>
              <a:buChar char=""/>
              <a:defRPr sz="2800">
                <a:solidFill>
                  <a:schemeClr val="tx1"/>
                </a:solidFill>
                <a:latin typeface="Arial" pitchFamily="-123" charset="0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-123" charset="2"/>
              <a:buChar char="§"/>
              <a:defRPr sz="2400">
                <a:solidFill>
                  <a:schemeClr val="tx1"/>
                </a:solidFill>
                <a:latin typeface="Arial" pitchFamily="-123" charset="0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Font typeface="Wingdings 2" pitchFamily="-123" charset="2"/>
              <a:buChar char=""/>
              <a:defRPr sz="2000">
                <a:solidFill>
                  <a:schemeClr val="tx1"/>
                </a:solidFill>
                <a:latin typeface="Arial" pitchFamily="-123" charset="0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-123" charset="2"/>
              <a:buChar char="§"/>
              <a:defRPr sz="2000">
                <a:solidFill>
                  <a:schemeClr val="tx1"/>
                </a:solidFill>
                <a:latin typeface="Arial" pitchFamily="-123" charset="0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en-US" b="1" dirty="0">
                <a:solidFill>
                  <a:schemeClr val="tx1"/>
                </a:solidFill>
                <a:latin typeface="+mn-lt"/>
              </a:rPr>
              <a:t>Clients</a:t>
            </a:r>
            <a:r>
              <a:rPr lang="en-US" b="1" dirty="0">
                <a:solidFill>
                  <a:srgbClr val="000000"/>
                </a:solidFill>
                <a:latin typeface="+mn-lt"/>
              </a:rPr>
              <a:t>:  Higher Education Institutions and Stakeholders</a:t>
            </a:r>
          </a:p>
        </p:txBody>
      </p:sp>
      <p:sp>
        <p:nvSpPr>
          <p:cNvPr id="28" name="Rectangle 27"/>
          <p:cNvSpPr/>
          <p:nvPr/>
        </p:nvSpPr>
        <p:spPr>
          <a:xfrm>
            <a:off x="2392472" y="3134591"/>
            <a:ext cx="216179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FFFFFF"/>
                </a:solidFill>
              </a:rPr>
              <a:t>Competition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195383" y="3936231"/>
            <a:ext cx="2771914" cy="338554"/>
          </a:xfrm>
          <a:prstGeom prst="rect">
            <a:avLst/>
          </a:prstGeom>
          <a:noFill/>
          <a:ln w="0" cap="rnd" cmpd="tri">
            <a:noFill/>
            <a:round/>
          </a:ln>
          <a:effectLst/>
          <a:scene3d>
            <a:camera prst="orthographicFront"/>
            <a:lightRig rig="threePt" dir="t"/>
          </a:scene3d>
          <a:sp3d/>
        </p:spPr>
        <p:txBody>
          <a:bodyPr wrap="none" rtlCol="0">
            <a:spAutoFit/>
          </a:bodyPr>
          <a:lstStyle/>
          <a:p>
            <a:pPr marL="342900" indent="-342900" algn="ctr">
              <a:buClr>
                <a:srgbClr val="144475">
                  <a:lumMod val="75000"/>
                </a:srgbClr>
              </a:buClr>
            </a:pPr>
            <a:r>
              <a:rPr lang="en-US" sz="1600" b="1" dirty="0">
                <a:solidFill>
                  <a:srgbClr val="FFFFFF"/>
                </a:solidFill>
              </a:rPr>
              <a:t>Employer Requirements</a:t>
            </a:r>
          </a:p>
        </p:txBody>
      </p:sp>
      <p:sp>
        <p:nvSpPr>
          <p:cNvPr id="30" name="Date Placeholder 1">
            <a:extLst>
              <a:ext uri="{FF2B5EF4-FFF2-40B4-BE49-F238E27FC236}">
                <a16:creationId xmlns:a16="http://schemas.microsoft.com/office/drawing/2014/main" id="{03CE492B-E506-2749-B494-13007EC9E5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9101" y="6453387"/>
            <a:ext cx="2170175" cy="404614"/>
          </a:xfrm>
        </p:spPr>
        <p:txBody>
          <a:bodyPr/>
          <a:lstStyle/>
          <a:p>
            <a:r>
              <a:rPr lang="en-US" dirty="0"/>
              <a:t>Gray Proprietary</a:t>
            </a:r>
          </a:p>
        </p:txBody>
      </p:sp>
    </p:spTree>
    <p:extLst>
      <p:ext uri="{BB962C8B-B14F-4D97-AF65-F5344CB8AC3E}">
        <p14:creationId xmlns:p14="http://schemas.microsoft.com/office/powerpoint/2010/main" val="5138368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20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Google Search Trends:  Shrinking Programs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28588" y="669925"/>
            <a:ext cx="8928100" cy="775170"/>
          </a:xfrm>
        </p:spPr>
        <p:txBody>
          <a:bodyPr vert="horz" lIns="91440" tIns="45720" rIns="91440" bIns="45720" rtlCol="0" anchor="t" anchorCtr="0">
            <a:noAutofit/>
          </a:bodyPr>
          <a:lstStyle/>
          <a:p>
            <a:pPr>
              <a:buFont typeface="Wingdings" charset="2"/>
            </a:pPr>
            <a:r>
              <a:rPr lang="en-US" dirty="0">
                <a:solidFill>
                  <a:srgbClr val="124CA6"/>
                </a:solidFill>
              </a:rPr>
              <a:t>Several STEM programs are among the fastest-declining in search volume.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4109676071"/>
              </p:ext>
            </p:extLst>
          </p:nvPr>
        </p:nvGraphicFramePr>
        <p:xfrm>
          <a:off x="372793" y="1474075"/>
          <a:ext cx="8398413" cy="44426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64E1D993-E761-1A47-99BD-7605BB7E56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3498" r="3644" b="24067"/>
          <a:stretch/>
        </p:blipFill>
        <p:spPr>
          <a:xfrm>
            <a:off x="6894762" y="1445095"/>
            <a:ext cx="1748809" cy="63328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8588" y="6197772"/>
            <a:ext cx="4891083" cy="230832"/>
          </a:xfrm>
          <a:prstGeom prst="rect">
            <a:avLst/>
          </a:prstGeom>
          <a:noFill/>
          <a:ln w="0" cap="rnd" cmpd="tri">
            <a:noFill/>
            <a:rou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sz="900" b="0" dirty="0">
                <a:solidFill>
                  <a:schemeClr val="accent5"/>
                </a:solidFill>
                <a:effectLst/>
                <a:latin typeface="Georgia (Body)"/>
                <a:cs typeface="Myriad Pro"/>
              </a:rPr>
              <a:t>Source:  Gray Associates Research, Keyword Search Trends for Largest 200 </a:t>
            </a:r>
            <a:r>
              <a:rPr lang="en-US" sz="900" dirty="0">
                <a:solidFill>
                  <a:schemeClr val="accent5"/>
                </a:solidFill>
                <a:latin typeface="Georgia (Body)"/>
                <a:cs typeface="Myriad Pro"/>
              </a:rPr>
              <a:t>IPEDS </a:t>
            </a:r>
            <a:r>
              <a:rPr lang="en-US" sz="900" b="0" dirty="0">
                <a:solidFill>
                  <a:schemeClr val="accent5"/>
                </a:solidFill>
                <a:effectLst/>
                <a:latin typeface="Georgia (Body)"/>
                <a:cs typeface="Myriad Pro"/>
              </a:rPr>
              <a:t>Programs.</a:t>
            </a:r>
            <a:endParaRPr lang="en-US" sz="900" dirty="0">
              <a:solidFill>
                <a:schemeClr val="accent5"/>
              </a:solidFill>
              <a:latin typeface="Georgia (Body)"/>
            </a:endParaRPr>
          </a:p>
        </p:txBody>
      </p:sp>
      <p:sp>
        <p:nvSpPr>
          <p:cNvPr id="10" name="Date Placeholder 1">
            <a:extLst>
              <a:ext uri="{FF2B5EF4-FFF2-40B4-BE49-F238E27FC236}">
                <a16:creationId xmlns:a16="http://schemas.microsoft.com/office/drawing/2014/main" id="{B7A213C3-C121-B543-ACA1-A9528A6130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9101" y="6453387"/>
            <a:ext cx="2170175" cy="404614"/>
          </a:xfrm>
        </p:spPr>
        <p:txBody>
          <a:bodyPr/>
          <a:lstStyle/>
          <a:p>
            <a:r>
              <a:rPr lang="en-US" dirty="0"/>
              <a:t>Gray Proprietary</a:t>
            </a:r>
          </a:p>
        </p:txBody>
      </p:sp>
    </p:spTree>
    <p:extLst>
      <p:ext uri="{BB962C8B-B14F-4D97-AF65-F5344CB8AC3E}">
        <p14:creationId xmlns:p14="http://schemas.microsoft.com/office/powerpoint/2010/main" val="37309963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28986" y="1103636"/>
            <a:ext cx="8927303" cy="5172299"/>
          </a:xfrm>
        </p:spPr>
        <p:txBody>
          <a:bodyPr/>
          <a:lstStyle/>
          <a:p>
            <a:r>
              <a:rPr lang="en-US" dirty="0"/>
              <a:t>Gray tracks search volumes for a sample of 75 higher education brands.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Google Search Trends:  Brands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 vert="horz" lIns="91440" tIns="45720" rIns="91440" bIns="45720" rtlCol="0" anchor="t" anchorCtr="0">
            <a:noAutofit/>
          </a:bodyPr>
          <a:lstStyle/>
          <a:p>
            <a:pPr>
              <a:buFont typeface="Wingdings" charset="2"/>
            </a:pPr>
            <a:r>
              <a:rPr lang="en-US" sz="1650" dirty="0">
                <a:solidFill>
                  <a:srgbClr val="124CA6"/>
                </a:solidFill>
              </a:rPr>
              <a:t>January brand searches have been remarkably stable for the past three years.</a:t>
            </a: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2441031888"/>
              </p:ext>
            </p:extLst>
          </p:nvPr>
        </p:nvGraphicFramePr>
        <p:xfrm>
          <a:off x="210921" y="1858920"/>
          <a:ext cx="8477773" cy="40107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2EB7AC8D-FC45-8145-B861-87CDF747165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2575" b="26777"/>
          <a:stretch/>
        </p:blipFill>
        <p:spPr>
          <a:xfrm>
            <a:off x="6921519" y="1930951"/>
            <a:ext cx="1767175" cy="59560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0921" y="6194951"/>
            <a:ext cx="5036956" cy="230832"/>
          </a:xfrm>
          <a:prstGeom prst="rect">
            <a:avLst/>
          </a:prstGeom>
          <a:noFill/>
          <a:ln w="0" cap="rnd" cmpd="tri">
            <a:noFill/>
            <a:rou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sz="900" b="0" dirty="0">
                <a:solidFill>
                  <a:schemeClr val="accent5"/>
                </a:solidFill>
                <a:effectLst/>
                <a:latin typeface="Georgia (Body)"/>
                <a:cs typeface="Myriad Pro"/>
              </a:rPr>
              <a:t>Source:  Gray Associates research, </a:t>
            </a:r>
            <a:r>
              <a:rPr lang="en-US" sz="900" dirty="0">
                <a:solidFill>
                  <a:schemeClr val="accent5"/>
                </a:solidFill>
                <a:latin typeface="Georgia (Body)"/>
                <a:cs typeface="Myriad Pro"/>
              </a:rPr>
              <a:t>k</a:t>
            </a:r>
            <a:r>
              <a:rPr lang="en-US" sz="900" b="0" dirty="0">
                <a:solidFill>
                  <a:schemeClr val="accent5"/>
                </a:solidFill>
                <a:effectLst/>
                <a:latin typeface="Georgia (Body)"/>
                <a:cs typeface="Myriad Pro"/>
              </a:rPr>
              <a:t>eyword </a:t>
            </a:r>
            <a:r>
              <a:rPr lang="en-US" sz="900" dirty="0">
                <a:solidFill>
                  <a:schemeClr val="accent5"/>
                </a:solidFill>
                <a:latin typeface="Georgia (Body)"/>
                <a:cs typeface="Myriad Pro"/>
              </a:rPr>
              <a:t>s</a:t>
            </a:r>
            <a:r>
              <a:rPr lang="en-US" sz="900" b="0" dirty="0">
                <a:solidFill>
                  <a:schemeClr val="accent5"/>
                </a:solidFill>
                <a:effectLst/>
                <a:latin typeface="Georgia (Body)"/>
                <a:cs typeface="Myriad Pro"/>
              </a:rPr>
              <a:t>earch trends for 75 college </a:t>
            </a:r>
            <a:r>
              <a:rPr lang="en-US" sz="900" dirty="0">
                <a:solidFill>
                  <a:schemeClr val="accent5"/>
                </a:solidFill>
                <a:latin typeface="Georgia (Body)"/>
                <a:cs typeface="Myriad Pro"/>
              </a:rPr>
              <a:t>and university b</a:t>
            </a:r>
            <a:r>
              <a:rPr lang="en-US" sz="900" b="0" dirty="0">
                <a:solidFill>
                  <a:schemeClr val="accent5"/>
                </a:solidFill>
                <a:effectLst/>
                <a:latin typeface="Georgia (Body)"/>
                <a:cs typeface="Myriad Pro"/>
              </a:rPr>
              <a:t>rands.</a:t>
            </a:r>
            <a:endParaRPr lang="en-US" sz="900" dirty="0">
              <a:solidFill>
                <a:schemeClr val="accent5"/>
              </a:solidFill>
              <a:latin typeface="Georgia (Body)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5456475-685D-4314-8173-4D7F5F790E9D}"/>
              </a:ext>
            </a:extLst>
          </p:cNvPr>
          <p:cNvSpPr txBox="1"/>
          <p:nvPr/>
        </p:nvSpPr>
        <p:spPr>
          <a:xfrm>
            <a:off x="1224850" y="2595959"/>
            <a:ext cx="797582" cy="491699"/>
          </a:xfrm>
          <a:prstGeom prst="rect">
            <a:avLst/>
          </a:prstGeom>
          <a:solidFill>
            <a:srgbClr val="048000"/>
          </a:solidFill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ctr"/>
            <a:r>
              <a:rPr lang="en-US" sz="1400" dirty="0">
                <a:solidFill>
                  <a:srgbClr val="FFFFFF"/>
                </a:solidFill>
              </a:rPr>
              <a:t>+0.2%</a:t>
            </a:r>
          </a:p>
          <a:p>
            <a:pPr algn="ctr"/>
            <a:r>
              <a:rPr lang="en-US" sz="1400" dirty="0">
                <a:solidFill>
                  <a:srgbClr val="FFFFFF"/>
                </a:solidFill>
              </a:rPr>
              <a:t>YoY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ADFBB49-E5BB-487A-8D9A-DD03CD877057}"/>
              </a:ext>
            </a:extLst>
          </p:cNvPr>
          <p:cNvSpPr/>
          <p:nvPr/>
        </p:nvSpPr>
        <p:spPr>
          <a:xfrm>
            <a:off x="1361333" y="3219450"/>
            <a:ext cx="524617" cy="4638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Date Placeholder 1">
            <a:extLst>
              <a:ext uri="{FF2B5EF4-FFF2-40B4-BE49-F238E27FC236}">
                <a16:creationId xmlns:a16="http://schemas.microsoft.com/office/drawing/2014/main" id="{25B45678-9E8D-8542-AE69-48A0A22B57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9101" y="6453387"/>
            <a:ext cx="2170175" cy="404614"/>
          </a:xfrm>
        </p:spPr>
        <p:txBody>
          <a:bodyPr/>
          <a:lstStyle/>
          <a:p>
            <a:r>
              <a:rPr lang="en-US" dirty="0"/>
              <a:t>Gray Proprietary</a:t>
            </a:r>
          </a:p>
        </p:txBody>
      </p:sp>
    </p:spTree>
    <p:extLst>
      <p:ext uri="{BB962C8B-B14F-4D97-AF65-F5344CB8AC3E}">
        <p14:creationId xmlns:p14="http://schemas.microsoft.com/office/powerpoint/2010/main" val="37553200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22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29101" y="1023812"/>
            <a:ext cx="8927303" cy="5172299"/>
          </a:xfrm>
        </p:spPr>
        <p:txBody>
          <a:bodyPr>
            <a:normAutofit/>
          </a:bodyPr>
          <a:lstStyle/>
          <a:p>
            <a:r>
              <a:rPr lang="en-US" dirty="0"/>
              <a:t>This list includes state flagship campuses, as well as other publics, privates, and for-profits.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Fastest-Growing Brands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1729033-638F-2940-805D-8615C7BE928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8702" y="669925"/>
            <a:ext cx="8928100" cy="406107"/>
          </a:xfrm>
        </p:spPr>
        <p:txBody>
          <a:bodyPr vert="horz" lIns="91440" tIns="45720" rIns="91440" bIns="45720" rtlCol="0" anchor="t" anchorCtr="0">
            <a:noAutofit/>
          </a:bodyPr>
          <a:lstStyle/>
          <a:p>
            <a:pPr>
              <a:buFont typeface="Wingdings" charset="2"/>
            </a:pPr>
            <a:r>
              <a:rPr lang="en-US" dirty="0">
                <a:solidFill>
                  <a:srgbClr val="124CA6"/>
                </a:solidFill>
              </a:rPr>
              <a:t>In Gray’s sample, the search volume for nine brands grew 10% or more in January.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967045073"/>
              </p:ext>
            </p:extLst>
          </p:nvPr>
        </p:nvGraphicFramePr>
        <p:xfrm>
          <a:off x="424872" y="1847273"/>
          <a:ext cx="8294255" cy="43200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1B87F524-A9FD-1046-8E99-CF76F0F0DC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3498" r="3644" b="24067"/>
          <a:stretch/>
        </p:blipFill>
        <p:spPr>
          <a:xfrm>
            <a:off x="6796581" y="1818509"/>
            <a:ext cx="1748809" cy="63328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F7823C5-34AD-483B-9810-FE248D8A7C8E}"/>
              </a:ext>
            </a:extLst>
          </p:cNvPr>
          <p:cNvSpPr txBox="1"/>
          <p:nvPr/>
        </p:nvSpPr>
        <p:spPr>
          <a:xfrm>
            <a:off x="210921" y="6194951"/>
            <a:ext cx="5694188" cy="230832"/>
          </a:xfrm>
          <a:prstGeom prst="rect">
            <a:avLst/>
          </a:prstGeom>
          <a:noFill/>
          <a:ln w="0" cap="rnd" cmpd="tri">
            <a:noFill/>
            <a:rou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sz="900" b="0" dirty="0">
                <a:solidFill>
                  <a:schemeClr val="accent5"/>
                </a:solidFill>
                <a:effectLst/>
                <a:latin typeface="Georgia (Body)"/>
                <a:cs typeface="Myriad Pro"/>
              </a:rPr>
              <a:t>Source:  Gray Associates Research, Keyword Search Trends for 75 Brands. Minimum 10,000 Google searches</a:t>
            </a:r>
            <a:endParaRPr lang="en-US" sz="900" dirty="0">
              <a:solidFill>
                <a:schemeClr val="accent5"/>
              </a:solidFill>
              <a:latin typeface="Georgia (Body)"/>
            </a:endParaRPr>
          </a:p>
        </p:txBody>
      </p:sp>
      <p:sp>
        <p:nvSpPr>
          <p:cNvPr id="10" name="Date Placeholder 1">
            <a:extLst>
              <a:ext uri="{FF2B5EF4-FFF2-40B4-BE49-F238E27FC236}">
                <a16:creationId xmlns:a16="http://schemas.microsoft.com/office/drawing/2014/main" id="{1487F0E3-6C65-254E-9E53-D4360615D3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9101" y="6453387"/>
            <a:ext cx="2170175" cy="404614"/>
          </a:xfrm>
        </p:spPr>
        <p:txBody>
          <a:bodyPr/>
          <a:lstStyle/>
          <a:p>
            <a:r>
              <a:rPr lang="en-US" dirty="0"/>
              <a:t>Gray Proprietary</a:t>
            </a:r>
          </a:p>
        </p:txBody>
      </p:sp>
    </p:spTree>
    <p:extLst>
      <p:ext uri="{BB962C8B-B14F-4D97-AF65-F5344CB8AC3E}">
        <p14:creationId xmlns:p14="http://schemas.microsoft.com/office/powerpoint/2010/main" val="36625850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BE4CDB7-9176-614F-A2EB-61B8F6F8B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BF802367-A8A8-FF4E-9990-B6BEDDB68BF3}"/>
              </a:ext>
            </a:extLst>
          </p:cNvPr>
          <p:cNvSpPr/>
          <p:nvPr/>
        </p:nvSpPr>
        <p:spPr>
          <a:xfrm>
            <a:off x="481999" y="4510006"/>
            <a:ext cx="876300" cy="20320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044BBB75-7719-4AB5-97D3-9966A564AA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8299" y="1684721"/>
            <a:ext cx="6427402" cy="5107576"/>
          </a:xfrm>
        </p:spPr>
        <p:txBody>
          <a:bodyPr>
            <a:normAutofit/>
          </a:bodyPr>
          <a:lstStyle/>
          <a:p>
            <a:r>
              <a:rPr lang="en-US" dirty="0"/>
              <a:t>Inquiries</a:t>
            </a:r>
          </a:p>
          <a:p>
            <a:pPr lvl="1"/>
            <a:r>
              <a:rPr lang="en-US" dirty="0"/>
              <a:t>National</a:t>
            </a:r>
          </a:p>
          <a:p>
            <a:pPr lvl="1"/>
            <a:r>
              <a:rPr lang="en-US" dirty="0"/>
              <a:t>Online and On-Campus</a:t>
            </a:r>
          </a:p>
          <a:p>
            <a:pPr lvl="1"/>
            <a:r>
              <a:rPr lang="en-US" dirty="0"/>
              <a:t>Program, Degree, and City</a:t>
            </a:r>
          </a:p>
          <a:p>
            <a:r>
              <a:rPr lang="en-US" dirty="0"/>
              <a:t>Google Search Trends</a:t>
            </a:r>
          </a:p>
          <a:p>
            <a:pPr lvl="1"/>
            <a:r>
              <a:rPr lang="en-US" dirty="0"/>
              <a:t>Programs</a:t>
            </a:r>
          </a:p>
          <a:p>
            <a:pPr lvl="1"/>
            <a:r>
              <a:rPr lang="en-US" dirty="0"/>
              <a:t>Brands</a:t>
            </a:r>
          </a:p>
          <a:p>
            <a:pPr lvl="1"/>
            <a:r>
              <a:rPr lang="en-US" dirty="0"/>
              <a:t>Growth and Decline</a:t>
            </a:r>
          </a:p>
          <a:p>
            <a:pPr lvl="1"/>
            <a:r>
              <a:rPr lang="en-US" dirty="0"/>
              <a:t>Brand Reach</a:t>
            </a:r>
          </a:p>
          <a:p>
            <a:r>
              <a:rPr lang="en-US" dirty="0"/>
              <a:t>Program of the Month:  Health Services/Allied Health, General</a:t>
            </a:r>
          </a:p>
          <a:p>
            <a:r>
              <a:rPr lang="en-US" dirty="0"/>
              <a:t>Where to Offer a Program:  Market Analysis</a:t>
            </a:r>
          </a:p>
          <a:p>
            <a:r>
              <a:rPr lang="en-US" dirty="0"/>
              <a:t>Summary</a:t>
            </a:r>
          </a:p>
          <a:p>
            <a:endParaRPr lang="en-US" dirty="0"/>
          </a:p>
        </p:txBody>
      </p:sp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B9998C53-8A6C-D144-A614-8AE530E9B8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9101" y="6453387"/>
            <a:ext cx="2170175" cy="404614"/>
          </a:xfrm>
        </p:spPr>
        <p:txBody>
          <a:bodyPr/>
          <a:lstStyle/>
          <a:p>
            <a:r>
              <a:rPr lang="en-US" dirty="0"/>
              <a:t>Gray Proprietary</a:t>
            </a:r>
          </a:p>
        </p:txBody>
      </p:sp>
    </p:spTree>
    <p:extLst>
      <p:ext uri="{BB962C8B-B14F-4D97-AF65-F5344CB8AC3E}">
        <p14:creationId xmlns:p14="http://schemas.microsoft.com/office/powerpoint/2010/main" val="38860207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0892E3-FB70-974A-ADB5-3287562EB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AA483A1-CA19-F04C-8B04-4566A77EC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Program Sustainability:  An Integrated View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6B23963-AE3B-0C41-86CD-3942A42390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/>
              <a:t>We envision four foundations of program sustainability.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7559571-BFFB-B144-972E-E0D311D5B1A0}"/>
              </a:ext>
            </a:extLst>
          </p:cNvPr>
          <p:cNvGrpSpPr/>
          <p:nvPr/>
        </p:nvGrpSpPr>
        <p:grpSpPr>
          <a:xfrm>
            <a:off x="1084385" y="994240"/>
            <a:ext cx="6975230" cy="5376102"/>
            <a:chOff x="1084385" y="864936"/>
            <a:chExt cx="6975230" cy="5376102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0C1C1F2-8025-DA4C-ACDC-757856B3AB84}"/>
                </a:ext>
              </a:extLst>
            </p:cNvPr>
            <p:cNvSpPr/>
            <p:nvPr/>
          </p:nvSpPr>
          <p:spPr>
            <a:xfrm>
              <a:off x="1830736" y="864936"/>
              <a:ext cx="5482528" cy="5376102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aphicFrame>
          <p:nvGraphicFramePr>
            <p:cNvPr id="12" name="Chart 11">
              <a:extLst>
                <a:ext uri="{FF2B5EF4-FFF2-40B4-BE49-F238E27FC236}">
                  <a16:creationId xmlns:a16="http://schemas.microsoft.com/office/drawing/2014/main" id="{2F266A5D-362E-0F46-BA2F-DE79382C5DFD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25561236"/>
                </p:ext>
              </p:extLst>
            </p:nvPr>
          </p:nvGraphicFramePr>
          <p:xfrm>
            <a:off x="1084385" y="1260614"/>
            <a:ext cx="6975230" cy="458474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3" name="TextBox 1">
              <a:extLst>
                <a:ext uri="{FF2B5EF4-FFF2-40B4-BE49-F238E27FC236}">
                  <a16:creationId xmlns:a16="http://schemas.microsoft.com/office/drawing/2014/main" id="{DFFF5A4E-8598-8C4C-AEC3-6757FF16813E}"/>
                </a:ext>
              </a:extLst>
            </p:cNvPr>
            <p:cNvSpPr txBox="1"/>
            <p:nvPr/>
          </p:nvSpPr>
          <p:spPr>
            <a:xfrm>
              <a:off x="2010433" y="3700363"/>
              <a:ext cx="3130659" cy="674049"/>
            </a:xfrm>
            <a:prstGeom prst="rect">
              <a:avLst/>
            </a:prstGeom>
          </p:spPr>
          <p:txBody>
            <a:bodyPr vert="horz" wrap="square" lIns="91440" tIns="45720" rIns="91440" bIns="45720" rtlCol="0" anchor="ctr" anchorCtr="0">
              <a:normAutofit lnSpcReduction="10000"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dirty="0">
                  <a:solidFill>
                    <a:srgbClr val="FFFFFF"/>
                  </a:solidFill>
                  <a:latin typeface="Georgia" panose="02040502050405020303" pitchFamily="18" charset="0"/>
                </a:rPr>
                <a:t>Markets</a:t>
              </a:r>
              <a:br>
                <a:rPr lang="en-US" sz="2000" dirty="0">
                  <a:solidFill>
                    <a:srgbClr val="FFFFFF"/>
                  </a:solidFill>
                  <a:latin typeface="Georgia" panose="02040502050405020303" pitchFamily="18" charset="0"/>
                </a:rPr>
              </a:br>
              <a:r>
                <a:rPr lang="en-US" sz="1700" dirty="0">
                  <a:solidFill>
                    <a:srgbClr val="FFFFFF"/>
                  </a:solidFill>
                  <a:latin typeface="Georgia" panose="02040502050405020303" pitchFamily="18" charset="0"/>
                </a:rPr>
                <a:t>for P</a:t>
              </a:r>
              <a:r>
                <a:rPr lang="en-US" sz="1600" dirty="0">
                  <a:solidFill>
                    <a:srgbClr val="FFFFFF"/>
                  </a:solidFill>
                  <a:latin typeface="Georgia" panose="02040502050405020303" pitchFamily="18" charset="0"/>
                </a:rPr>
                <a:t>rograms</a:t>
              </a:r>
              <a:endParaRPr lang="en-US" sz="2000" dirty="0">
                <a:solidFill>
                  <a:srgbClr val="FFFFFF"/>
                </a:solidFill>
                <a:latin typeface="Georgia" panose="02040502050405020303" pitchFamily="18" charset="0"/>
              </a:endParaRPr>
            </a:p>
          </p:txBody>
        </p:sp>
        <p:sp>
          <p:nvSpPr>
            <p:cNvPr id="14" name="TextBox 1">
              <a:extLst>
                <a:ext uri="{FF2B5EF4-FFF2-40B4-BE49-F238E27FC236}">
                  <a16:creationId xmlns:a16="http://schemas.microsoft.com/office/drawing/2014/main" id="{B897DE62-1EB7-7E49-BC75-ED9BDA8BBE81}"/>
                </a:ext>
              </a:extLst>
            </p:cNvPr>
            <p:cNvSpPr txBox="1"/>
            <p:nvPr/>
          </p:nvSpPr>
          <p:spPr>
            <a:xfrm>
              <a:off x="4064900" y="3700363"/>
              <a:ext cx="3130659" cy="674049"/>
            </a:xfrm>
            <a:prstGeom prst="rect">
              <a:avLst/>
            </a:prstGeom>
          </p:spPr>
          <p:txBody>
            <a:bodyPr vert="horz" wrap="square" lIns="91440" tIns="45720" rIns="91440" bIns="45720" rtlCol="0" anchor="ctr" anchorCtr="0">
              <a:normAutofit fontScale="92500" lnSpcReduction="10000"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600" dirty="0">
                  <a:solidFill>
                    <a:srgbClr val="FFFFFF"/>
                  </a:solidFill>
                  <a:latin typeface="Georgia" panose="02040502050405020303" pitchFamily="18" charset="0"/>
                </a:rPr>
                <a:t>Money</a:t>
              </a:r>
              <a:br>
                <a:rPr lang="en-US" sz="2800" dirty="0">
                  <a:solidFill>
                    <a:srgbClr val="FFFFFF"/>
                  </a:solidFill>
                  <a:latin typeface="Georgia" panose="02040502050405020303" pitchFamily="18" charset="0"/>
                </a:rPr>
              </a:br>
              <a:r>
                <a:rPr lang="en-US" sz="1700" dirty="0">
                  <a:solidFill>
                    <a:srgbClr val="FFFFFF"/>
                  </a:solidFill>
                  <a:latin typeface="Georgia" panose="02040502050405020303" pitchFamily="18" charset="0"/>
                </a:rPr>
                <a:t>Program Economics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A7CC615-F743-8A48-BC03-F7108740B27A}"/>
                </a:ext>
              </a:extLst>
            </p:cNvPr>
            <p:cNvSpPr txBox="1"/>
            <p:nvPr/>
          </p:nvSpPr>
          <p:spPr>
            <a:xfrm>
              <a:off x="3643678" y="918680"/>
              <a:ext cx="18447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FFFFFF"/>
                  </a:solidFill>
                  <a:latin typeface="Georgia" panose="02040502050405020303" pitchFamily="18" charset="0"/>
                </a:rPr>
                <a:t>People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1900F91-4CCD-734E-8EA4-F0A45F0A8A0B}"/>
                </a:ext>
              </a:extLst>
            </p:cNvPr>
            <p:cNvSpPr txBox="1"/>
            <p:nvPr/>
          </p:nvSpPr>
          <p:spPr>
            <a:xfrm>
              <a:off x="3643678" y="5694842"/>
              <a:ext cx="18447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FFFFFF"/>
                  </a:solidFill>
                  <a:latin typeface="Georgia" panose="02040502050405020303" pitchFamily="18" charset="0"/>
                </a:rPr>
                <a:t>Process</a:t>
              </a:r>
            </a:p>
          </p:txBody>
        </p:sp>
        <p:sp>
          <p:nvSpPr>
            <p:cNvPr id="17" name="Chevron 16">
              <a:extLst>
                <a:ext uri="{FF2B5EF4-FFF2-40B4-BE49-F238E27FC236}">
                  <a16:creationId xmlns:a16="http://schemas.microsoft.com/office/drawing/2014/main" id="{31B4E611-B02D-0642-A358-6D11EED6FAF0}"/>
                </a:ext>
              </a:extLst>
            </p:cNvPr>
            <p:cNvSpPr/>
            <p:nvPr/>
          </p:nvSpPr>
          <p:spPr>
            <a:xfrm rot="16200000">
              <a:off x="6853830" y="3265670"/>
              <a:ext cx="320601" cy="574635"/>
            </a:xfrm>
            <a:prstGeom prst="chevron">
              <a:avLst/>
            </a:prstGeom>
            <a:solidFill>
              <a:srgbClr val="FFFF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8" name="Chevron 17">
              <a:extLst>
                <a:ext uri="{FF2B5EF4-FFF2-40B4-BE49-F238E27FC236}">
                  <a16:creationId xmlns:a16="http://schemas.microsoft.com/office/drawing/2014/main" id="{076E7180-3F94-6844-8761-3B85B5B83BF9}"/>
                </a:ext>
              </a:extLst>
            </p:cNvPr>
            <p:cNvSpPr/>
            <p:nvPr/>
          </p:nvSpPr>
          <p:spPr>
            <a:xfrm rot="5400000" flipV="1">
              <a:off x="1971315" y="3265669"/>
              <a:ext cx="320601" cy="574635"/>
            </a:xfrm>
            <a:prstGeom prst="chevron">
              <a:avLst/>
            </a:prstGeom>
            <a:solidFill>
              <a:srgbClr val="FFFF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9" name="Date Placeholder 1">
            <a:extLst>
              <a:ext uri="{FF2B5EF4-FFF2-40B4-BE49-F238E27FC236}">
                <a16:creationId xmlns:a16="http://schemas.microsoft.com/office/drawing/2014/main" id="{2D793D2A-E4A1-FF45-A5C6-491C8116EA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9101" y="6453387"/>
            <a:ext cx="2170175" cy="404614"/>
          </a:xfrm>
        </p:spPr>
        <p:txBody>
          <a:bodyPr/>
          <a:lstStyle/>
          <a:p>
            <a:r>
              <a:rPr lang="en-US" dirty="0"/>
              <a:t>Gray Proprietary</a:t>
            </a:r>
          </a:p>
        </p:txBody>
      </p:sp>
    </p:spTree>
    <p:extLst>
      <p:ext uri="{BB962C8B-B14F-4D97-AF65-F5344CB8AC3E}">
        <p14:creationId xmlns:p14="http://schemas.microsoft.com/office/powerpoint/2010/main" val="29662449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EDD1E7-9083-C44A-8B9A-464B938B0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Gray Proprietary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76CE0AF-8E58-4A49-BA86-BF5B214C6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DED200E-48DE-FF44-93A8-0ED68E453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Integrated Program Assessment</a:t>
            </a:r>
            <a:endParaRPr lang="en-US" dirty="0"/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34757910-974B-2D49-8E01-18266A0F89F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43270" y="795285"/>
          <a:ext cx="7857459" cy="5461023"/>
        </p:xfrm>
        <a:graphic>
          <a:graphicData uri="http://schemas.openxmlformats.org/drawingml/2006/table">
            <a:tbl>
              <a:tblPr/>
              <a:tblGrid>
                <a:gridCol w="55353">
                  <a:extLst>
                    <a:ext uri="{9D8B030D-6E8A-4147-A177-3AD203B41FA5}">
                      <a16:colId xmlns:a16="http://schemas.microsoft.com/office/drawing/2014/main" val="1513558758"/>
                    </a:ext>
                  </a:extLst>
                </a:gridCol>
                <a:gridCol w="2236383">
                  <a:extLst>
                    <a:ext uri="{9D8B030D-6E8A-4147-A177-3AD203B41FA5}">
                      <a16:colId xmlns:a16="http://schemas.microsoft.com/office/drawing/2014/main" val="1140623497"/>
                    </a:ext>
                  </a:extLst>
                </a:gridCol>
                <a:gridCol w="420966">
                  <a:extLst>
                    <a:ext uri="{9D8B030D-6E8A-4147-A177-3AD203B41FA5}">
                      <a16:colId xmlns:a16="http://schemas.microsoft.com/office/drawing/2014/main" val="3660927947"/>
                    </a:ext>
                  </a:extLst>
                </a:gridCol>
                <a:gridCol w="412196">
                  <a:extLst>
                    <a:ext uri="{9D8B030D-6E8A-4147-A177-3AD203B41FA5}">
                      <a16:colId xmlns:a16="http://schemas.microsoft.com/office/drawing/2014/main" val="406684775"/>
                    </a:ext>
                  </a:extLst>
                </a:gridCol>
                <a:gridCol w="429736">
                  <a:extLst>
                    <a:ext uri="{9D8B030D-6E8A-4147-A177-3AD203B41FA5}">
                      <a16:colId xmlns:a16="http://schemas.microsoft.com/office/drawing/2014/main" val="2251108404"/>
                    </a:ext>
                  </a:extLst>
                </a:gridCol>
                <a:gridCol w="55353">
                  <a:extLst>
                    <a:ext uri="{9D8B030D-6E8A-4147-A177-3AD203B41FA5}">
                      <a16:colId xmlns:a16="http://schemas.microsoft.com/office/drawing/2014/main" val="442475607"/>
                    </a:ext>
                  </a:extLst>
                </a:gridCol>
                <a:gridCol w="1341829">
                  <a:extLst>
                    <a:ext uri="{9D8B030D-6E8A-4147-A177-3AD203B41FA5}">
                      <a16:colId xmlns:a16="http://schemas.microsoft.com/office/drawing/2014/main" val="389130922"/>
                    </a:ext>
                  </a:extLst>
                </a:gridCol>
                <a:gridCol w="631449">
                  <a:extLst>
                    <a:ext uri="{9D8B030D-6E8A-4147-A177-3AD203B41FA5}">
                      <a16:colId xmlns:a16="http://schemas.microsoft.com/office/drawing/2014/main" val="810372965"/>
                    </a:ext>
                  </a:extLst>
                </a:gridCol>
                <a:gridCol w="561288">
                  <a:extLst>
                    <a:ext uri="{9D8B030D-6E8A-4147-A177-3AD203B41FA5}">
                      <a16:colId xmlns:a16="http://schemas.microsoft.com/office/drawing/2014/main" val="225210923"/>
                    </a:ext>
                  </a:extLst>
                </a:gridCol>
                <a:gridCol w="561288">
                  <a:extLst>
                    <a:ext uri="{9D8B030D-6E8A-4147-A177-3AD203B41FA5}">
                      <a16:colId xmlns:a16="http://schemas.microsoft.com/office/drawing/2014/main" val="3428773909"/>
                    </a:ext>
                  </a:extLst>
                </a:gridCol>
                <a:gridCol w="561288">
                  <a:extLst>
                    <a:ext uri="{9D8B030D-6E8A-4147-A177-3AD203B41FA5}">
                      <a16:colId xmlns:a16="http://schemas.microsoft.com/office/drawing/2014/main" val="2955893038"/>
                    </a:ext>
                  </a:extLst>
                </a:gridCol>
                <a:gridCol w="438506">
                  <a:extLst>
                    <a:ext uri="{9D8B030D-6E8A-4147-A177-3AD203B41FA5}">
                      <a16:colId xmlns:a16="http://schemas.microsoft.com/office/drawing/2014/main" val="3675743817"/>
                    </a:ext>
                  </a:extLst>
                </a:gridCol>
                <a:gridCol w="55353">
                  <a:extLst>
                    <a:ext uri="{9D8B030D-6E8A-4147-A177-3AD203B41FA5}">
                      <a16:colId xmlns:a16="http://schemas.microsoft.com/office/drawing/2014/main" val="1708531112"/>
                    </a:ext>
                  </a:extLst>
                </a:gridCol>
                <a:gridCol w="96471">
                  <a:extLst>
                    <a:ext uri="{9D8B030D-6E8A-4147-A177-3AD203B41FA5}">
                      <a16:colId xmlns:a16="http://schemas.microsoft.com/office/drawing/2014/main" val="766502921"/>
                    </a:ext>
                  </a:extLst>
                </a:gridCol>
              </a:tblGrid>
              <a:tr h="161497">
                <a:tc>
                  <a:txBody>
                    <a:bodyPr/>
                    <a:lstStyle/>
                    <a:p>
                      <a:pPr rtl="0" fontAlgn="b"/>
                      <a:endParaRPr lang="en-US" sz="500" dirty="0">
                        <a:effectLst/>
                        <a:latin typeface="Helvetica" pitchFamily="2" charset="0"/>
                      </a:endParaRPr>
                    </a:p>
                  </a:txBody>
                  <a:tcPr marL="11505" marR="115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1">
                  <a:txBody>
                    <a:bodyPr/>
                    <a:lstStyle/>
                    <a:p>
                      <a:pPr algn="ctr" rtl="0" fontAlgn="b"/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Integrated Program Report Card</a:t>
                      </a:r>
                    </a:p>
                  </a:txBody>
                  <a:tcPr marL="11505" marR="115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"/>
                      <a:endParaRPr lang="en-US" sz="500" dirty="0">
                        <a:effectLst/>
                        <a:latin typeface="Helvetica" pitchFamily="2" charset="0"/>
                      </a:endParaRPr>
                    </a:p>
                  </a:txBody>
                  <a:tcPr marL="11505" marR="115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500" dirty="0">
                        <a:effectLst/>
                        <a:latin typeface="Helvetica" pitchFamily="2" charset="0"/>
                      </a:endParaRPr>
                    </a:p>
                  </a:txBody>
                  <a:tcPr marL="11505" marR="115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9965898"/>
                  </a:ext>
                </a:extLst>
              </a:tr>
              <a:tr h="260094">
                <a:tc>
                  <a:txBody>
                    <a:bodyPr/>
                    <a:lstStyle/>
                    <a:p>
                      <a:pPr rtl="0" fontAlgn="b"/>
                      <a:endParaRPr lang="en-US" sz="500" dirty="0">
                        <a:effectLst/>
                        <a:latin typeface="Helvetica" pitchFamily="2" charset="0"/>
                      </a:endParaRPr>
                    </a:p>
                  </a:txBody>
                  <a:tcPr marL="11505" marR="115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800" b="1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Overall Evaluation (Grow, Fix, Sustain, Concern):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500" dirty="0">
                        <a:effectLst/>
                        <a:latin typeface="Helvetica" pitchFamily="2" charset="0"/>
                      </a:endParaRPr>
                    </a:p>
                  </a:txBody>
                  <a:tcPr marL="11505" marR="115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800" b="1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Fix and Grow</a:t>
                      </a:r>
                    </a:p>
                  </a:txBody>
                  <a:tcPr marL="11505" marR="1150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FC08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"/>
                      <a:endParaRPr lang="en-US" sz="500" dirty="0">
                        <a:effectLst/>
                        <a:latin typeface="Helvetica" pitchFamily="2" charset="0"/>
                      </a:endParaRPr>
                    </a:p>
                  </a:txBody>
                  <a:tcPr marL="11505" marR="115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500" dirty="0">
                        <a:effectLst/>
                        <a:latin typeface="Helvetica" pitchFamily="2" charset="0"/>
                      </a:endParaRPr>
                    </a:p>
                  </a:txBody>
                  <a:tcPr marL="11505" marR="115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500" dirty="0">
                        <a:effectLst/>
                        <a:latin typeface="Helvetica" pitchFamily="2" charset="0"/>
                      </a:endParaRPr>
                    </a:p>
                  </a:txBody>
                  <a:tcPr marL="11505" marR="115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500" dirty="0">
                        <a:effectLst/>
                        <a:latin typeface="Helvetica" pitchFamily="2" charset="0"/>
                      </a:endParaRPr>
                    </a:p>
                  </a:txBody>
                  <a:tcPr marL="11505" marR="115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500" dirty="0">
                        <a:effectLst/>
                        <a:latin typeface="Helvetica" pitchFamily="2" charset="0"/>
                      </a:endParaRPr>
                    </a:p>
                  </a:txBody>
                  <a:tcPr marL="11505" marR="115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500" dirty="0">
                        <a:effectLst/>
                        <a:latin typeface="Helvetica" pitchFamily="2" charset="0"/>
                      </a:endParaRPr>
                    </a:p>
                  </a:txBody>
                  <a:tcPr marL="11505" marR="115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500" dirty="0">
                        <a:effectLst/>
                        <a:latin typeface="Helvetica" pitchFamily="2" charset="0"/>
                      </a:endParaRPr>
                    </a:p>
                  </a:txBody>
                  <a:tcPr marL="11505" marR="115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500" dirty="0">
                        <a:effectLst/>
                        <a:latin typeface="Helvetica" pitchFamily="2" charset="0"/>
                      </a:endParaRPr>
                    </a:p>
                  </a:txBody>
                  <a:tcPr marL="11505" marR="115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500" dirty="0">
                        <a:effectLst/>
                        <a:latin typeface="Helvetica" pitchFamily="2" charset="0"/>
                      </a:endParaRPr>
                    </a:p>
                  </a:txBody>
                  <a:tcPr marL="11505" marR="115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6355433"/>
                  </a:ext>
                </a:extLst>
              </a:tr>
              <a:tr h="87836">
                <a:tc>
                  <a:txBody>
                    <a:bodyPr/>
                    <a:lstStyle/>
                    <a:p>
                      <a:pPr rtl="0" fontAlgn="b"/>
                      <a:endParaRPr lang="en-US" sz="500" dirty="0">
                        <a:effectLst/>
                        <a:latin typeface="Helvetica" pitchFamily="2" charset="0"/>
                      </a:endParaRPr>
                    </a:p>
                  </a:txBody>
                  <a:tcPr marL="11505" marR="115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500" dirty="0">
                        <a:effectLst/>
                        <a:latin typeface="Helvetica" pitchFamily="2" charset="0"/>
                      </a:endParaRPr>
                    </a:p>
                  </a:txBody>
                  <a:tcPr marL="11505" marR="115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500" dirty="0">
                        <a:effectLst/>
                        <a:latin typeface="Helvetica" pitchFamily="2" charset="0"/>
                      </a:endParaRPr>
                    </a:p>
                  </a:txBody>
                  <a:tcPr marL="11505" marR="115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500" dirty="0">
                        <a:effectLst/>
                        <a:latin typeface="Helvetica" pitchFamily="2" charset="0"/>
                      </a:endParaRPr>
                    </a:p>
                  </a:txBody>
                  <a:tcPr marL="11505" marR="115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500" dirty="0">
                        <a:effectLst/>
                        <a:latin typeface="Helvetica" pitchFamily="2" charset="0"/>
                      </a:endParaRPr>
                    </a:p>
                  </a:txBody>
                  <a:tcPr marL="11505" marR="115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500" dirty="0">
                        <a:effectLst/>
                        <a:latin typeface="Helvetica" pitchFamily="2" charset="0"/>
                      </a:endParaRPr>
                    </a:p>
                  </a:txBody>
                  <a:tcPr marL="11505" marR="115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500" dirty="0">
                        <a:effectLst/>
                        <a:latin typeface="Helvetica" pitchFamily="2" charset="0"/>
                      </a:endParaRPr>
                    </a:p>
                  </a:txBody>
                  <a:tcPr marL="11505" marR="115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500" dirty="0">
                        <a:effectLst/>
                        <a:latin typeface="Helvetica" pitchFamily="2" charset="0"/>
                      </a:endParaRPr>
                    </a:p>
                  </a:txBody>
                  <a:tcPr marL="11505" marR="115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500" dirty="0">
                        <a:effectLst/>
                        <a:latin typeface="Helvetica" pitchFamily="2" charset="0"/>
                      </a:endParaRPr>
                    </a:p>
                  </a:txBody>
                  <a:tcPr marL="11505" marR="115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500" dirty="0">
                        <a:effectLst/>
                        <a:latin typeface="Helvetica" pitchFamily="2" charset="0"/>
                      </a:endParaRPr>
                    </a:p>
                  </a:txBody>
                  <a:tcPr marL="11505" marR="115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500" dirty="0">
                        <a:effectLst/>
                        <a:latin typeface="Helvetica" pitchFamily="2" charset="0"/>
                      </a:endParaRPr>
                    </a:p>
                  </a:txBody>
                  <a:tcPr marL="11505" marR="115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500" dirty="0">
                        <a:effectLst/>
                        <a:latin typeface="Helvetica" pitchFamily="2" charset="0"/>
                      </a:endParaRPr>
                    </a:p>
                  </a:txBody>
                  <a:tcPr marL="11505" marR="115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500" dirty="0">
                        <a:effectLst/>
                        <a:latin typeface="Helvetica" pitchFamily="2" charset="0"/>
                      </a:endParaRPr>
                    </a:p>
                  </a:txBody>
                  <a:tcPr marL="11505" marR="115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500" dirty="0">
                        <a:effectLst/>
                        <a:latin typeface="Helvetica" pitchFamily="2" charset="0"/>
                      </a:endParaRPr>
                    </a:p>
                  </a:txBody>
                  <a:tcPr marL="11505" marR="115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4112856"/>
                  </a:ext>
                </a:extLst>
              </a:tr>
              <a:tr h="219454">
                <a:tc>
                  <a:txBody>
                    <a:bodyPr/>
                    <a:lstStyle/>
                    <a:p>
                      <a:pPr rtl="0" fontAlgn="ctr"/>
                      <a:endParaRPr lang="en-US" sz="500" dirty="0">
                        <a:effectLst/>
                        <a:latin typeface="Helvetica" pitchFamily="2" charset="0"/>
                      </a:endParaRPr>
                    </a:p>
                  </a:txBody>
                  <a:tcPr marL="11505" marR="1150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 gridSpan="4">
                  <a:txBody>
                    <a:bodyPr/>
                    <a:lstStyle/>
                    <a:p>
                      <a:pPr rtl="0" fontAlgn="ctr"/>
                      <a:r>
                        <a:rPr lang="en-US" sz="1000" b="1" dirty="0">
                          <a:solidFill>
                            <a:srgbClr val="FFFFFF"/>
                          </a:solidFill>
                          <a:effectLst/>
                          <a:latin typeface="Helvetica" pitchFamily="2" charset="0"/>
                        </a:rPr>
                        <a:t>Mission and Overview: Faculty Comments</a:t>
                      </a:r>
                    </a:p>
                  </a:txBody>
                  <a:tcPr marL="11505" marR="1150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ctr"/>
                      <a:endParaRPr lang="en-US" sz="500" dirty="0">
                        <a:effectLst/>
                        <a:latin typeface="Helvetica" pitchFamily="2" charset="0"/>
                      </a:endParaRPr>
                    </a:p>
                  </a:txBody>
                  <a:tcPr marL="11505" marR="1150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 gridSpan="6">
                  <a:txBody>
                    <a:bodyPr/>
                    <a:lstStyle/>
                    <a:p>
                      <a:pPr rtl="0" fontAlgn="ctr"/>
                      <a:r>
                        <a:rPr lang="en-US" sz="1000" b="1" dirty="0">
                          <a:solidFill>
                            <a:srgbClr val="FFFFFF"/>
                          </a:solidFill>
                          <a:effectLst/>
                          <a:latin typeface="Helvetica" pitchFamily="2" charset="0"/>
                        </a:rPr>
                        <a:t>Economics: Institution Contribution Margin Analysis</a:t>
                      </a:r>
                    </a:p>
                  </a:txBody>
                  <a:tcPr marL="11505" marR="1150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FC08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ctr"/>
                      <a:endParaRPr lang="en-US" sz="500" dirty="0">
                        <a:effectLst/>
                        <a:latin typeface="Helvetica" pitchFamily="2" charset="0"/>
                      </a:endParaRPr>
                    </a:p>
                  </a:txBody>
                  <a:tcPr marL="11505" marR="1150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US" sz="500" dirty="0">
                        <a:effectLst/>
                        <a:latin typeface="Helvetica" pitchFamily="2" charset="0"/>
                      </a:endParaRPr>
                    </a:p>
                  </a:txBody>
                  <a:tcPr marL="11505" marR="1150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4699426"/>
                  </a:ext>
                </a:extLst>
              </a:tr>
              <a:tr h="130047">
                <a:tc>
                  <a:txBody>
                    <a:bodyPr/>
                    <a:lstStyle/>
                    <a:p>
                      <a:pPr rtl="0" fontAlgn="b"/>
                      <a:endParaRPr lang="en-US" sz="500" dirty="0">
                        <a:effectLst/>
                        <a:latin typeface="Helvetica" pitchFamily="2" charset="0"/>
                      </a:endParaRPr>
                    </a:p>
                  </a:txBody>
                  <a:tcPr marL="11505" marR="115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 rowSpan="11" gridSpan="4">
                  <a:txBody>
                    <a:bodyPr/>
                    <a:lstStyle/>
                    <a:p>
                      <a:pPr rtl="0" fontAlgn="t"/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Strong fit with focus on technology, global reach, and undergraduate education and employment. Need to bring the program up to the academic standards for the School of Computer Science; however, hiring doctoral faculty with knowledge of current issues is a challenge, since the state of the art is being developed in real-world situations addressing an ever-changing array of threats.</a:t>
                      </a:r>
                    </a:p>
                  </a:txBody>
                  <a:tcPr marL="11505" marR="115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11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11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11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"/>
                      <a:endParaRPr lang="en-US" sz="500" dirty="0">
                        <a:effectLst/>
                        <a:latin typeface="Helvetica" pitchFamily="2" charset="0"/>
                      </a:endParaRPr>
                    </a:p>
                  </a:txBody>
                  <a:tcPr marL="11505" marR="115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500" dirty="0">
                        <a:effectLst/>
                        <a:latin typeface="Helvetica" pitchFamily="2" charset="0"/>
                      </a:endParaRPr>
                    </a:p>
                  </a:txBody>
                  <a:tcPr marL="11505" marR="115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dirty="0">
                          <a:solidFill>
                            <a:srgbClr val="FFFFFF"/>
                          </a:solidFill>
                          <a:effectLst/>
                          <a:latin typeface="Helvetica" pitchFamily="2" charset="0"/>
                        </a:rPr>
                        <a:t>2017</a:t>
                      </a:r>
                    </a:p>
                  </a:txBody>
                  <a:tcPr marL="11505" marR="115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rtl="0" fontAlgn="b"/>
                      <a:r>
                        <a:rPr lang="en-US" sz="800" dirty="0">
                          <a:solidFill>
                            <a:srgbClr val="FFFFFF"/>
                          </a:solidFill>
                          <a:effectLst/>
                          <a:latin typeface="Helvetica" pitchFamily="2" charset="0"/>
                        </a:rPr>
                        <a:t>2018</a:t>
                      </a:r>
                    </a:p>
                  </a:txBody>
                  <a:tcPr marL="11505" marR="115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"/>
                      <a:endParaRPr lang="en-US" sz="500" dirty="0">
                        <a:effectLst/>
                        <a:latin typeface="Helvetica" pitchFamily="2" charset="0"/>
                      </a:endParaRPr>
                    </a:p>
                  </a:txBody>
                  <a:tcPr marL="11505" marR="115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500" dirty="0">
                        <a:effectLst/>
                        <a:latin typeface="Helvetica" pitchFamily="2" charset="0"/>
                      </a:endParaRPr>
                    </a:p>
                  </a:txBody>
                  <a:tcPr marL="11505" marR="115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7546765"/>
                  </a:ext>
                </a:extLst>
              </a:tr>
              <a:tr h="260094">
                <a:tc>
                  <a:txBody>
                    <a:bodyPr/>
                    <a:lstStyle/>
                    <a:p>
                      <a:pPr rtl="0" fontAlgn="b"/>
                      <a:endParaRPr lang="en-US" sz="500" dirty="0">
                        <a:effectLst/>
                        <a:latin typeface="Helvetica" pitchFamily="2" charset="0"/>
                      </a:endParaRPr>
                    </a:p>
                  </a:txBody>
                  <a:tcPr marL="11505" marR="115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 gridSpan="4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"/>
                      <a:endParaRPr lang="en-US" sz="500" dirty="0">
                        <a:effectLst/>
                        <a:latin typeface="Helvetica" pitchFamily="2" charset="0"/>
                      </a:endParaRPr>
                    </a:p>
                  </a:txBody>
                  <a:tcPr marL="11505" marR="115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500" dirty="0">
                        <a:effectLst/>
                        <a:latin typeface="Helvetica" pitchFamily="2" charset="0"/>
                      </a:endParaRPr>
                    </a:p>
                  </a:txBody>
                  <a:tcPr marL="11505" marR="115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dirty="0">
                          <a:solidFill>
                            <a:srgbClr val="FFFFFF"/>
                          </a:solidFill>
                          <a:effectLst/>
                          <a:latin typeface="Helvetica" pitchFamily="2" charset="0"/>
                        </a:rPr>
                        <a:t>Actual</a:t>
                      </a:r>
                    </a:p>
                  </a:txBody>
                  <a:tcPr marL="11505" marR="115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dirty="0">
                          <a:solidFill>
                            <a:srgbClr val="FFFFFF"/>
                          </a:solidFill>
                          <a:effectLst/>
                          <a:latin typeface="Helvetica" pitchFamily="2" charset="0"/>
                        </a:rPr>
                        <a:t>Budget</a:t>
                      </a:r>
                    </a:p>
                  </a:txBody>
                  <a:tcPr marL="11505" marR="115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dirty="0">
                          <a:solidFill>
                            <a:srgbClr val="FFFFFF"/>
                          </a:solidFill>
                          <a:effectLst/>
                          <a:latin typeface="Helvetica" pitchFamily="2" charset="0"/>
                        </a:rPr>
                        <a:t>Actual</a:t>
                      </a:r>
                    </a:p>
                  </a:txBody>
                  <a:tcPr marL="11505" marR="115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dirty="0">
                          <a:solidFill>
                            <a:srgbClr val="FFFFFF"/>
                          </a:solidFill>
                          <a:effectLst/>
                          <a:latin typeface="Helvetica" pitchFamily="2" charset="0"/>
                        </a:rPr>
                        <a:t>Variance (Units)</a:t>
                      </a:r>
                    </a:p>
                  </a:txBody>
                  <a:tcPr marL="11505" marR="115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dirty="0">
                          <a:solidFill>
                            <a:srgbClr val="FFFFFF"/>
                          </a:solidFill>
                          <a:effectLst/>
                          <a:latin typeface="Helvetica" pitchFamily="2" charset="0"/>
                        </a:rPr>
                        <a:t>Variance (%)</a:t>
                      </a:r>
                    </a:p>
                  </a:txBody>
                  <a:tcPr marL="11505" marR="115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500" dirty="0">
                        <a:effectLst/>
                        <a:latin typeface="Helvetica" pitchFamily="2" charset="0"/>
                      </a:endParaRPr>
                    </a:p>
                  </a:txBody>
                  <a:tcPr marL="11505" marR="115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500" dirty="0">
                        <a:effectLst/>
                        <a:latin typeface="Helvetica" pitchFamily="2" charset="0"/>
                      </a:endParaRPr>
                    </a:p>
                  </a:txBody>
                  <a:tcPr marL="11505" marR="115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4676057"/>
                  </a:ext>
                </a:extLst>
              </a:tr>
              <a:tr h="154431">
                <a:tc>
                  <a:txBody>
                    <a:bodyPr/>
                    <a:lstStyle/>
                    <a:p>
                      <a:pPr rtl="0" fontAlgn="b"/>
                      <a:endParaRPr lang="en-US" sz="500" dirty="0">
                        <a:effectLst/>
                        <a:latin typeface="Helvetica" pitchFamily="2" charset="0"/>
                      </a:endParaRPr>
                    </a:p>
                  </a:txBody>
                  <a:tcPr marL="11505" marR="115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 gridSpan="4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"/>
                      <a:endParaRPr lang="en-US" sz="500" dirty="0">
                        <a:effectLst/>
                        <a:latin typeface="Helvetica" pitchFamily="2" charset="0"/>
                      </a:endParaRPr>
                    </a:p>
                  </a:txBody>
                  <a:tcPr marL="11505" marR="115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Starts</a:t>
                      </a:r>
                    </a:p>
                  </a:txBody>
                  <a:tcPr marL="11505" marR="1150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200 </a:t>
                      </a:r>
                    </a:p>
                  </a:txBody>
                  <a:tcPr marL="11505" marR="1150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210 </a:t>
                      </a:r>
                    </a:p>
                  </a:txBody>
                  <a:tcPr marL="11505" marR="1150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220 </a:t>
                      </a:r>
                    </a:p>
                  </a:txBody>
                  <a:tcPr marL="11505" marR="1150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10 </a:t>
                      </a:r>
                    </a:p>
                  </a:txBody>
                  <a:tcPr marL="11505" marR="1150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4.8%</a:t>
                      </a:r>
                    </a:p>
                  </a:txBody>
                  <a:tcPr marL="11505" marR="1150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500" dirty="0">
                        <a:effectLst/>
                        <a:latin typeface="Helvetica" pitchFamily="2" charset="0"/>
                      </a:endParaRPr>
                    </a:p>
                  </a:txBody>
                  <a:tcPr marL="11505" marR="115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500" dirty="0">
                        <a:effectLst/>
                        <a:latin typeface="Helvetica" pitchFamily="2" charset="0"/>
                      </a:endParaRPr>
                    </a:p>
                  </a:txBody>
                  <a:tcPr marL="11505" marR="115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2551656"/>
                  </a:ext>
                </a:extLst>
              </a:tr>
              <a:tr h="154431">
                <a:tc>
                  <a:txBody>
                    <a:bodyPr/>
                    <a:lstStyle/>
                    <a:p>
                      <a:pPr rtl="0" fontAlgn="b"/>
                      <a:endParaRPr lang="en-US" sz="500" dirty="0">
                        <a:effectLst/>
                        <a:latin typeface="Helvetica" pitchFamily="2" charset="0"/>
                      </a:endParaRPr>
                    </a:p>
                  </a:txBody>
                  <a:tcPr marL="11505" marR="115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 gridSpan="4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"/>
                      <a:endParaRPr lang="en-US" sz="500" dirty="0">
                        <a:effectLst/>
                        <a:latin typeface="Helvetica" pitchFamily="2" charset="0"/>
                      </a:endParaRPr>
                    </a:p>
                  </a:txBody>
                  <a:tcPr marL="11505" marR="115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Enrollment</a:t>
                      </a:r>
                    </a:p>
                  </a:txBody>
                  <a:tcPr marL="11505" marR="1150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1,200 </a:t>
                      </a:r>
                    </a:p>
                  </a:txBody>
                  <a:tcPr marL="11505" marR="1150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1,210 </a:t>
                      </a:r>
                    </a:p>
                  </a:txBody>
                  <a:tcPr marL="11505" marR="1150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1,220 </a:t>
                      </a:r>
                    </a:p>
                  </a:txBody>
                  <a:tcPr marL="11505" marR="1150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10 </a:t>
                      </a:r>
                    </a:p>
                  </a:txBody>
                  <a:tcPr marL="11505" marR="1150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0.8%</a:t>
                      </a:r>
                    </a:p>
                  </a:txBody>
                  <a:tcPr marL="11505" marR="1150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500" dirty="0">
                        <a:effectLst/>
                        <a:latin typeface="Helvetica" pitchFamily="2" charset="0"/>
                      </a:endParaRPr>
                    </a:p>
                  </a:txBody>
                  <a:tcPr marL="11505" marR="115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500" dirty="0">
                        <a:effectLst/>
                        <a:latin typeface="Helvetica" pitchFamily="2" charset="0"/>
                      </a:endParaRPr>
                    </a:p>
                  </a:txBody>
                  <a:tcPr marL="11505" marR="115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605041"/>
                  </a:ext>
                </a:extLst>
              </a:tr>
              <a:tr h="154431">
                <a:tc>
                  <a:txBody>
                    <a:bodyPr/>
                    <a:lstStyle/>
                    <a:p>
                      <a:pPr rtl="0" fontAlgn="b"/>
                      <a:endParaRPr lang="en-US" sz="500" dirty="0">
                        <a:effectLst/>
                        <a:latin typeface="Helvetica" pitchFamily="2" charset="0"/>
                      </a:endParaRPr>
                    </a:p>
                  </a:txBody>
                  <a:tcPr marL="11505" marR="115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 gridSpan="4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"/>
                      <a:endParaRPr lang="en-US" sz="500" dirty="0">
                        <a:effectLst/>
                        <a:latin typeface="Helvetica" pitchFamily="2" charset="0"/>
                      </a:endParaRPr>
                    </a:p>
                  </a:txBody>
                  <a:tcPr marL="11505" marR="115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Student Credit Hours </a:t>
                      </a:r>
                    </a:p>
                  </a:txBody>
                  <a:tcPr marL="11505" marR="1150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10,800 </a:t>
                      </a:r>
                    </a:p>
                  </a:txBody>
                  <a:tcPr marL="11505" marR="1150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10,890 </a:t>
                      </a:r>
                    </a:p>
                  </a:txBody>
                  <a:tcPr marL="11505" marR="1150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10,980 </a:t>
                      </a:r>
                    </a:p>
                  </a:txBody>
                  <a:tcPr marL="11505" marR="1150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90 </a:t>
                      </a:r>
                    </a:p>
                  </a:txBody>
                  <a:tcPr marL="11505" marR="1150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0.8%</a:t>
                      </a:r>
                    </a:p>
                  </a:txBody>
                  <a:tcPr marL="11505" marR="1150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500" dirty="0">
                        <a:effectLst/>
                        <a:latin typeface="Helvetica" pitchFamily="2" charset="0"/>
                      </a:endParaRPr>
                    </a:p>
                  </a:txBody>
                  <a:tcPr marL="11505" marR="115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500" dirty="0">
                        <a:effectLst/>
                        <a:latin typeface="Helvetica" pitchFamily="2" charset="0"/>
                      </a:endParaRPr>
                    </a:p>
                  </a:txBody>
                  <a:tcPr marL="11505" marR="115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4566463"/>
                  </a:ext>
                </a:extLst>
              </a:tr>
              <a:tr h="260094">
                <a:tc>
                  <a:txBody>
                    <a:bodyPr/>
                    <a:lstStyle/>
                    <a:p>
                      <a:pPr rtl="0" fontAlgn="b"/>
                      <a:endParaRPr lang="en-US" sz="500" dirty="0">
                        <a:effectLst/>
                        <a:latin typeface="Helvetica" pitchFamily="2" charset="0"/>
                      </a:endParaRPr>
                    </a:p>
                  </a:txBody>
                  <a:tcPr marL="11505" marR="115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 gridSpan="4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"/>
                      <a:endParaRPr lang="en-US" sz="500" dirty="0">
                        <a:effectLst/>
                        <a:latin typeface="Helvetica" pitchFamily="2" charset="0"/>
                      </a:endParaRPr>
                    </a:p>
                  </a:txBody>
                  <a:tcPr marL="11505" marR="115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Revenue $</a:t>
                      </a:r>
                    </a:p>
                  </a:txBody>
                  <a:tcPr marL="11505" marR="1150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$3,240,000</a:t>
                      </a:r>
                    </a:p>
                  </a:txBody>
                  <a:tcPr marL="11505" marR="1150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$3,267,000</a:t>
                      </a:r>
                    </a:p>
                  </a:txBody>
                  <a:tcPr marL="11505" marR="1150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$3,294,000</a:t>
                      </a:r>
                    </a:p>
                  </a:txBody>
                  <a:tcPr marL="11505" marR="1150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27,000 </a:t>
                      </a:r>
                    </a:p>
                  </a:txBody>
                  <a:tcPr marL="11505" marR="1150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0.8%</a:t>
                      </a:r>
                    </a:p>
                  </a:txBody>
                  <a:tcPr marL="11505" marR="1150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500" dirty="0">
                        <a:effectLst/>
                        <a:latin typeface="Helvetica" pitchFamily="2" charset="0"/>
                      </a:endParaRPr>
                    </a:p>
                  </a:txBody>
                  <a:tcPr marL="11505" marR="115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500" dirty="0">
                        <a:effectLst/>
                        <a:latin typeface="Helvetica" pitchFamily="2" charset="0"/>
                      </a:endParaRPr>
                    </a:p>
                  </a:txBody>
                  <a:tcPr marL="11505" marR="115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5541537"/>
                  </a:ext>
                </a:extLst>
              </a:tr>
              <a:tr h="154431">
                <a:tc>
                  <a:txBody>
                    <a:bodyPr/>
                    <a:lstStyle/>
                    <a:p>
                      <a:pPr rtl="0" fontAlgn="b"/>
                      <a:endParaRPr lang="en-US" sz="500" dirty="0">
                        <a:effectLst/>
                        <a:latin typeface="Helvetica" pitchFamily="2" charset="0"/>
                      </a:endParaRPr>
                    </a:p>
                  </a:txBody>
                  <a:tcPr marL="11505" marR="115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 gridSpan="4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"/>
                      <a:endParaRPr lang="en-US" sz="500" dirty="0">
                        <a:effectLst/>
                        <a:latin typeface="Helvetica" pitchFamily="2" charset="0"/>
                      </a:endParaRPr>
                    </a:p>
                  </a:txBody>
                  <a:tcPr marL="11505" marR="115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Instructional Costs $</a:t>
                      </a:r>
                    </a:p>
                  </a:txBody>
                  <a:tcPr marL="11505" marR="1150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$972,000</a:t>
                      </a:r>
                    </a:p>
                  </a:txBody>
                  <a:tcPr marL="11505" marR="1150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$980,100</a:t>
                      </a:r>
                    </a:p>
                  </a:txBody>
                  <a:tcPr marL="11505" marR="1150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$980,100</a:t>
                      </a:r>
                    </a:p>
                  </a:txBody>
                  <a:tcPr marL="11505" marR="1150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- </a:t>
                      </a:r>
                    </a:p>
                  </a:txBody>
                  <a:tcPr marL="11505" marR="1150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0.0%</a:t>
                      </a:r>
                    </a:p>
                  </a:txBody>
                  <a:tcPr marL="11505" marR="1150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500" dirty="0">
                        <a:effectLst/>
                        <a:latin typeface="Helvetica" pitchFamily="2" charset="0"/>
                      </a:endParaRPr>
                    </a:p>
                  </a:txBody>
                  <a:tcPr marL="11505" marR="115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500" dirty="0">
                        <a:effectLst/>
                        <a:latin typeface="Helvetica" pitchFamily="2" charset="0"/>
                      </a:endParaRPr>
                    </a:p>
                  </a:txBody>
                  <a:tcPr marL="11505" marR="115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0657307"/>
                  </a:ext>
                </a:extLst>
              </a:tr>
              <a:tr h="260094">
                <a:tc>
                  <a:txBody>
                    <a:bodyPr/>
                    <a:lstStyle/>
                    <a:p>
                      <a:pPr rtl="0" fontAlgn="b"/>
                      <a:endParaRPr lang="en-US" sz="500" dirty="0">
                        <a:effectLst/>
                        <a:latin typeface="Helvetica" pitchFamily="2" charset="0"/>
                      </a:endParaRPr>
                    </a:p>
                  </a:txBody>
                  <a:tcPr marL="11505" marR="115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 gridSpan="4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"/>
                      <a:endParaRPr lang="en-US" sz="500" dirty="0">
                        <a:effectLst/>
                        <a:latin typeface="Helvetica" pitchFamily="2" charset="0"/>
                      </a:endParaRPr>
                    </a:p>
                  </a:txBody>
                  <a:tcPr marL="11505" marR="115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Contribution $</a:t>
                      </a:r>
                    </a:p>
                  </a:txBody>
                  <a:tcPr marL="11505" marR="1150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$2,268,000</a:t>
                      </a:r>
                    </a:p>
                  </a:txBody>
                  <a:tcPr marL="11505" marR="1150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$2,286,900</a:t>
                      </a:r>
                    </a:p>
                  </a:txBody>
                  <a:tcPr marL="11505" marR="1150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$2,313,900</a:t>
                      </a:r>
                    </a:p>
                  </a:txBody>
                  <a:tcPr marL="11505" marR="1150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27,000 </a:t>
                      </a:r>
                    </a:p>
                  </a:txBody>
                  <a:tcPr marL="11505" marR="1150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1.2%</a:t>
                      </a:r>
                    </a:p>
                  </a:txBody>
                  <a:tcPr marL="11505" marR="1150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500" dirty="0">
                        <a:effectLst/>
                        <a:latin typeface="Helvetica" pitchFamily="2" charset="0"/>
                      </a:endParaRPr>
                    </a:p>
                  </a:txBody>
                  <a:tcPr marL="11505" marR="115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500" dirty="0">
                        <a:effectLst/>
                        <a:latin typeface="Helvetica" pitchFamily="2" charset="0"/>
                      </a:endParaRPr>
                    </a:p>
                  </a:txBody>
                  <a:tcPr marL="11505" marR="115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5277068"/>
                  </a:ext>
                </a:extLst>
              </a:tr>
              <a:tr h="260094">
                <a:tc>
                  <a:txBody>
                    <a:bodyPr/>
                    <a:lstStyle/>
                    <a:p>
                      <a:pPr rtl="0" fontAlgn="b"/>
                      <a:endParaRPr lang="en-US" sz="500" dirty="0">
                        <a:effectLst/>
                        <a:latin typeface="Helvetica" pitchFamily="2" charset="0"/>
                      </a:endParaRPr>
                    </a:p>
                  </a:txBody>
                  <a:tcPr marL="11505" marR="115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 gridSpan="4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"/>
                      <a:endParaRPr lang="en-US" sz="500" dirty="0">
                        <a:effectLst/>
                        <a:latin typeface="Helvetica" pitchFamily="2" charset="0"/>
                      </a:endParaRPr>
                    </a:p>
                  </a:txBody>
                  <a:tcPr marL="11505" marR="115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Return on Instructional Cost (ROIC)</a:t>
                      </a:r>
                    </a:p>
                  </a:txBody>
                  <a:tcPr marL="11505" marR="1150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2.33</a:t>
                      </a:r>
                    </a:p>
                  </a:txBody>
                  <a:tcPr marL="11505" marR="1150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2.33</a:t>
                      </a:r>
                    </a:p>
                  </a:txBody>
                  <a:tcPr marL="11505" marR="1150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2.36</a:t>
                      </a:r>
                    </a:p>
                  </a:txBody>
                  <a:tcPr marL="11505" marR="1150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0.03 </a:t>
                      </a:r>
                    </a:p>
                  </a:txBody>
                  <a:tcPr marL="11505" marR="1150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1.2%</a:t>
                      </a:r>
                    </a:p>
                  </a:txBody>
                  <a:tcPr marL="11505" marR="1150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500" dirty="0">
                        <a:effectLst/>
                        <a:latin typeface="Helvetica" pitchFamily="2" charset="0"/>
                      </a:endParaRPr>
                    </a:p>
                  </a:txBody>
                  <a:tcPr marL="11505" marR="115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500" dirty="0">
                        <a:effectLst/>
                        <a:latin typeface="Helvetica" pitchFamily="2" charset="0"/>
                      </a:endParaRPr>
                    </a:p>
                  </a:txBody>
                  <a:tcPr marL="11505" marR="115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2005326"/>
                  </a:ext>
                </a:extLst>
              </a:tr>
              <a:tr h="154431">
                <a:tc>
                  <a:txBody>
                    <a:bodyPr/>
                    <a:lstStyle/>
                    <a:p>
                      <a:pPr rtl="0" fontAlgn="b"/>
                      <a:endParaRPr lang="en-US" sz="500" dirty="0">
                        <a:effectLst/>
                        <a:latin typeface="Helvetica" pitchFamily="2" charset="0"/>
                      </a:endParaRPr>
                    </a:p>
                  </a:txBody>
                  <a:tcPr marL="11505" marR="115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 gridSpan="4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"/>
                      <a:endParaRPr lang="en-US" sz="500" dirty="0">
                        <a:effectLst/>
                        <a:latin typeface="Helvetica" pitchFamily="2" charset="0"/>
                      </a:endParaRPr>
                    </a:p>
                  </a:txBody>
                  <a:tcPr marL="11505" marR="115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ROIC Percentile </a:t>
                      </a:r>
                    </a:p>
                  </a:txBody>
                  <a:tcPr marL="11505" marR="1150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90%</a:t>
                      </a:r>
                    </a:p>
                  </a:txBody>
                  <a:tcPr marL="11505" marR="1150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90%</a:t>
                      </a:r>
                    </a:p>
                  </a:txBody>
                  <a:tcPr marL="11505" marR="1150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92%</a:t>
                      </a:r>
                    </a:p>
                  </a:txBody>
                  <a:tcPr marL="11505" marR="1150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2%</a:t>
                      </a:r>
                    </a:p>
                  </a:txBody>
                  <a:tcPr marL="11505" marR="1150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2.2%</a:t>
                      </a:r>
                    </a:p>
                  </a:txBody>
                  <a:tcPr marL="11505" marR="1150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500" dirty="0">
                        <a:effectLst/>
                        <a:latin typeface="Helvetica" pitchFamily="2" charset="0"/>
                      </a:endParaRPr>
                    </a:p>
                  </a:txBody>
                  <a:tcPr marL="11505" marR="115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500" dirty="0">
                        <a:effectLst/>
                        <a:latin typeface="Helvetica" pitchFamily="2" charset="0"/>
                      </a:endParaRPr>
                    </a:p>
                  </a:txBody>
                  <a:tcPr marL="11505" marR="115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1360235"/>
                  </a:ext>
                </a:extLst>
              </a:tr>
              <a:tr h="130047">
                <a:tc>
                  <a:txBody>
                    <a:bodyPr/>
                    <a:lstStyle/>
                    <a:p>
                      <a:pPr rtl="0" fontAlgn="b"/>
                      <a:endParaRPr lang="en-US" sz="500" dirty="0">
                        <a:effectLst/>
                        <a:latin typeface="Helvetica" pitchFamily="2" charset="0"/>
                      </a:endParaRPr>
                    </a:p>
                  </a:txBody>
                  <a:tcPr marL="11505" marR="115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 gridSpan="4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"/>
                      <a:endParaRPr lang="en-US" sz="500" dirty="0">
                        <a:effectLst/>
                        <a:latin typeface="Helvetica" pitchFamily="2" charset="0"/>
                      </a:endParaRPr>
                    </a:p>
                  </a:txBody>
                  <a:tcPr marL="11505" marR="115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800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11505" marR="115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500" dirty="0">
                        <a:effectLst/>
                        <a:latin typeface="Helvetica" pitchFamily="2" charset="0"/>
                      </a:endParaRPr>
                    </a:p>
                  </a:txBody>
                  <a:tcPr marL="11505" marR="115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500" dirty="0">
                        <a:effectLst/>
                        <a:latin typeface="Helvetica" pitchFamily="2" charset="0"/>
                      </a:endParaRPr>
                    </a:p>
                  </a:txBody>
                  <a:tcPr marL="11505" marR="115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500" dirty="0">
                        <a:effectLst/>
                        <a:latin typeface="Helvetica" pitchFamily="2" charset="0"/>
                      </a:endParaRPr>
                    </a:p>
                  </a:txBody>
                  <a:tcPr marL="11505" marR="115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500" dirty="0">
                        <a:effectLst/>
                        <a:latin typeface="Helvetica" pitchFamily="2" charset="0"/>
                      </a:endParaRPr>
                    </a:p>
                  </a:txBody>
                  <a:tcPr marL="11505" marR="115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500" dirty="0">
                        <a:effectLst/>
                        <a:latin typeface="Helvetica" pitchFamily="2" charset="0"/>
                      </a:endParaRPr>
                    </a:p>
                  </a:txBody>
                  <a:tcPr marL="11505" marR="115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500" dirty="0">
                        <a:effectLst/>
                        <a:latin typeface="Helvetica" pitchFamily="2" charset="0"/>
                      </a:endParaRPr>
                    </a:p>
                  </a:txBody>
                  <a:tcPr marL="11505" marR="115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500" dirty="0">
                        <a:effectLst/>
                        <a:latin typeface="Helvetica" pitchFamily="2" charset="0"/>
                      </a:endParaRPr>
                    </a:p>
                  </a:txBody>
                  <a:tcPr marL="11505" marR="115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4027231"/>
                  </a:ext>
                </a:extLst>
              </a:tr>
              <a:tr h="260094">
                <a:tc>
                  <a:txBody>
                    <a:bodyPr/>
                    <a:lstStyle/>
                    <a:p>
                      <a:pPr rtl="0" fontAlgn="ctr"/>
                      <a:endParaRPr lang="en-US" sz="500" dirty="0">
                        <a:effectLst/>
                        <a:latin typeface="Helvetica" pitchFamily="2" charset="0"/>
                      </a:endParaRPr>
                    </a:p>
                  </a:txBody>
                  <a:tcPr marL="11505" marR="1150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 gridSpan="4">
                  <a:txBody>
                    <a:bodyPr/>
                    <a:lstStyle/>
                    <a:p>
                      <a:pPr rtl="0" fontAlgn="ctr"/>
                      <a:r>
                        <a:rPr lang="en-US" sz="1000" b="1" dirty="0">
                          <a:solidFill>
                            <a:srgbClr val="FFFFFF"/>
                          </a:solidFill>
                          <a:effectLst/>
                          <a:latin typeface="Helvetica" pitchFamily="2" charset="0"/>
                        </a:rPr>
                        <a:t>Academic Standards: Internal Data</a:t>
                      </a:r>
                    </a:p>
                  </a:txBody>
                  <a:tcPr marL="11505" marR="1150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A3C6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ctr"/>
                      <a:endParaRPr lang="en-US" sz="500" dirty="0">
                        <a:effectLst/>
                        <a:latin typeface="Helvetica" pitchFamily="2" charset="0"/>
                      </a:endParaRPr>
                    </a:p>
                  </a:txBody>
                  <a:tcPr marL="11505" marR="1150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 gridSpan="6">
                  <a:txBody>
                    <a:bodyPr/>
                    <a:lstStyle/>
                    <a:p>
                      <a:pPr rtl="0" fontAlgn="ctr"/>
                      <a:r>
                        <a:rPr lang="en-US" sz="1000" b="1" dirty="0">
                          <a:solidFill>
                            <a:srgbClr val="FFFFFF"/>
                          </a:solidFill>
                          <a:effectLst/>
                          <a:latin typeface="Helvetica" pitchFamily="2" charset="0"/>
                        </a:rPr>
                        <a:t>Market Attractiveness: Gray Associates</a:t>
                      </a:r>
                    </a:p>
                  </a:txBody>
                  <a:tcPr marL="11505" marR="1150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ctr"/>
                      <a:endParaRPr lang="en-US" sz="500" dirty="0">
                        <a:effectLst/>
                        <a:latin typeface="Helvetica" pitchFamily="2" charset="0"/>
                      </a:endParaRPr>
                    </a:p>
                  </a:txBody>
                  <a:tcPr marL="11505" marR="1150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US" sz="500" dirty="0">
                        <a:effectLst/>
                        <a:latin typeface="Helvetica" pitchFamily="2" charset="0"/>
                      </a:endParaRPr>
                    </a:p>
                  </a:txBody>
                  <a:tcPr marL="11505" marR="1150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3233557"/>
                  </a:ext>
                </a:extLst>
              </a:tr>
              <a:tr h="390141">
                <a:tc>
                  <a:txBody>
                    <a:bodyPr/>
                    <a:lstStyle/>
                    <a:p>
                      <a:pPr rtl="0" fontAlgn="b"/>
                      <a:endParaRPr lang="en-US" sz="500" dirty="0">
                        <a:effectLst/>
                        <a:latin typeface="Helvetica" pitchFamily="2" charset="0"/>
                      </a:endParaRPr>
                    </a:p>
                  </a:txBody>
                  <a:tcPr marL="11505" marR="115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500" dirty="0">
                        <a:effectLst/>
                        <a:latin typeface="Helvetica" pitchFamily="2" charset="0"/>
                      </a:endParaRPr>
                    </a:p>
                  </a:txBody>
                  <a:tcPr marL="11505" marR="115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dirty="0">
                          <a:solidFill>
                            <a:srgbClr val="FFFFFF"/>
                          </a:solidFill>
                          <a:effectLst/>
                          <a:latin typeface="Helvetica" pitchFamily="2" charset="0"/>
                        </a:rPr>
                        <a:t>2016</a:t>
                      </a:r>
                    </a:p>
                  </a:txBody>
                  <a:tcPr marL="11505" marR="115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dirty="0">
                          <a:solidFill>
                            <a:srgbClr val="FFFFFF"/>
                          </a:solidFill>
                          <a:effectLst/>
                          <a:latin typeface="Helvetica" pitchFamily="2" charset="0"/>
                        </a:rPr>
                        <a:t>2017</a:t>
                      </a:r>
                    </a:p>
                  </a:txBody>
                  <a:tcPr marL="11505" marR="115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dirty="0">
                          <a:solidFill>
                            <a:srgbClr val="FFFFFF"/>
                          </a:solidFill>
                          <a:effectLst/>
                          <a:latin typeface="Helvetica" pitchFamily="2" charset="0"/>
                        </a:rPr>
                        <a:t>Variance</a:t>
                      </a:r>
                      <a:br>
                        <a:rPr lang="en-US" sz="800" dirty="0">
                          <a:solidFill>
                            <a:srgbClr val="FFFFFF"/>
                          </a:solidFill>
                          <a:effectLst/>
                          <a:latin typeface="Helvetica" pitchFamily="2" charset="0"/>
                        </a:rPr>
                      </a:br>
                      <a:r>
                        <a:rPr lang="en-US" sz="800" dirty="0">
                          <a:solidFill>
                            <a:srgbClr val="FFFFFF"/>
                          </a:solidFill>
                          <a:effectLst/>
                          <a:latin typeface="Helvetica" pitchFamily="2" charset="0"/>
                        </a:rPr>
                        <a:t>% </a:t>
                      </a:r>
                    </a:p>
                  </a:txBody>
                  <a:tcPr marL="11505" marR="115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500" dirty="0">
                        <a:effectLst/>
                        <a:latin typeface="Helvetica" pitchFamily="2" charset="0"/>
                      </a:endParaRPr>
                    </a:p>
                  </a:txBody>
                  <a:tcPr marL="11505" marR="115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500" dirty="0">
                        <a:effectLst/>
                        <a:latin typeface="Helvetica" pitchFamily="2" charset="0"/>
                      </a:endParaRPr>
                    </a:p>
                  </a:txBody>
                  <a:tcPr marL="11505" marR="115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dirty="0">
                          <a:solidFill>
                            <a:srgbClr val="FFFFFF"/>
                          </a:solidFill>
                          <a:effectLst/>
                          <a:latin typeface="Helvetica" pitchFamily="2" charset="0"/>
                        </a:rPr>
                        <a:t>2017 </a:t>
                      </a:r>
                      <a:br>
                        <a:rPr lang="en-US" sz="800" dirty="0">
                          <a:solidFill>
                            <a:srgbClr val="FFFFFF"/>
                          </a:solidFill>
                          <a:effectLst/>
                          <a:latin typeface="Helvetica" pitchFamily="2" charset="0"/>
                        </a:rPr>
                      </a:br>
                      <a:r>
                        <a:rPr lang="en-US" sz="800" dirty="0">
                          <a:solidFill>
                            <a:srgbClr val="FFFFFF"/>
                          </a:solidFill>
                          <a:effectLst/>
                          <a:latin typeface="Helvetica" pitchFamily="2" charset="0"/>
                        </a:rPr>
                        <a:t>Percentile</a:t>
                      </a:r>
                    </a:p>
                  </a:txBody>
                  <a:tcPr marL="11505" marR="115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dirty="0">
                          <a:solidFill>
                            <a:srgbClr val="FFFFFF"/>
                          </a:solidFill>
                          <a:effectLst/>
                          <a:latin typeface="Helvetica" pitchFamily="2" charset="0"/>
                        </a:rPr>
                        <a:t>2018</a:t>
                      </a:r>
                      <a:br>
                        <a:rPr lang="en-US" sz="800" dirty="0">
                          <a:solidFill>
                            <a:srgbClr val="FFFFFF"/>
                          </a:solidFill>
                          <a:effectLst/>
                          <a:latin typeface="Helvetica" pitchFamily="2" charset="0"/>
                        </a:rPr>
                      </a:br>
                      <a:r>
                        <a:rPr lang="en-US" sz="800" dirty="0">
                          <a:solidFill>
                            <a:srgbClr val="FFFFFF"/>
                          </a:solidFill>
                          <a:effectLst/>
                          <a:latin typeface="Helvetica" pitchFamily="2" charset="0"/>
                        </a:rPr>
                        <a:t>Percentile</a:t>
                      </a:r>
                    </a:p>
                  </a:txBody>
                  <a:tcPr marL="11505" marR="115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dirty="0">
                          <a:solidFill>
                            <a:srgbClr val="FFFFFF"/>
                          </a:solidFill>
                          <a:effectLst/>
                          <a:latin typeface="Helvetica" pitchFamily="2" charset="0"/>
                        </a:rPr>
                        <a:t>Variance (Units)</a:t>
                      </a:r>
                    </a:p>
                  </a:txBody>
                  <a:tcPr marL="11505" marR="115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dirty="0">
                          <a:solidFill>
                            <a:srgbClr val="FFFFFF"/>
                          </a:solidFill>
                          <a:effectLst/>
                          <a:latin typeface="Helvetica" pitchFamily="2" charset="0"/>
                        </a:rPr>
                        <a:t>Variance (%)</a:t>
                      </a:r>
                    </a:p>
                  </a:txBody>
                  <a:tcPr marL="11505" marR="115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tc rowSpan="7">
                  <a:txBody>
                    <a:bodyPr/>
                    <a:lstStyle/>
                    <a:p>
                      <a:pPr rtl="0" fontAlgn="b"/>
                      <a:endParaRPr lang="en-US" sz="500" dirty="0">
                        <a:effectLst/>
                        <a:latin typeface="Helvetica" pitchFamily="2" charset="0"/>
                      </a:endParaRPr>
                    </a:p>
                  </a:txBody>
                  <a:tcPr marL="11505" marR="115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500" dirty="0">
                        <a:effectLst/>
                        <a:latin typeface="Helvetica" pitchFamily="2" charset="0"/>
                      </a:endParaRPr>
                    </a:p>
                  </a:txBody>
                  <a:tcPr marL="11505" marR="115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500" dirty="0">
                        <a:effectLst/>
                        <a:latin typeface="Helvetica" pitchFamily="2" charset="0"/>
                      </a:endParaRPr>
                    </a:p>
                  </a:txBody>
                  <a:tcPr marL="11505" marR="115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1070288"/>
                  </a:ext>
                </a:extLst>
              </a:tr>
              <a:tr h="260094">
                <a:tc>
                  <a:txBody>
                    <a:bodyPr/>
                    <a:lstStyle/>
                    <a:p>
                      <a:pPr rtl="0" fontAlgn="b"/>
                      <a:endParaRPr lang="en-US" sz="500" dirty="0">
                        <a:effectLst/>
                        <a:latin typeface="Helvetica" pitchFamily="2" charset="0"/>
                      </a:endParaRPr>
                    </a:p>
                  </a:txBody>
                  <a:tcPr marL="11505" marR="115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800" dirty="0">
                          <a:effectLst/>
                          <a:latin typeface="Helvetica" pitchFamily="2" charset="0"/>
                        </a:rPr>
                        <a:t>Faculty Accomplishments (e.g., publications)</a:t>
                      </a:r>
                    </a:p>
                  </a:txBody>
                  <a:tcPr marL="11505" marR="115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Behind</a:t>
                      </a:r>
                    </a:p>
                  </a:txBody>
                  <a:tcPr marL="11505" marR="115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On track</a:t>
                      </a:r>
                    </a:p>
                  </a:txBody>
                  <a:tcPr marL="11505" marR="115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None</a:t>
                      </a:r>
                    </a:p>
                  </a:txBody>
                  <a:tcPr marL="11505" marR="115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500" dirty="0">
                        <a:effectLst/>
                        <a:latin typeface="Helvetica" pitchFamily="2" charset="0"/>
                      </a:endParaRPr>
                    </a:p>
                  </a:txBody>
                  <a:tcPr marL="11505" marR="115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Student Demand </a:t>
                      </a:r>
                    </a:p>
                  </a:txBody>
                  <a:tcPr marL="11505" marR="115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90%</a:t>
                      </a:r>
                    </a:p>
                  </a:txBody>
                  <a:tcPr marL="11505" marR="115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91%</a:t>
                      </a:r>
                    </a:p>
                  </a:txBody>
                  <a:tcPr marL="11505" marR="115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1%</a:t>
                      </a:r>
                    </a:p>
                  </a:txBody>
                  <a:tcPr marL="11505" marR="115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1.1%</a:t>
                      </a:r>
                    </a:p>
                  </a:txBody>
                  <a:tcPr marL="11505" marR="115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"/>
                      <a:endParaRPr lang="en-US" sz="500" dirty="0">
                        <a:effectLst/>
                        <a:latin typeface="Helvetica" pitchFamily="2" charset="0"/>
                      </a:endParaRPr>
                    </a:p>
                  </a:txBody>
                  <a:tcPr marL="11505" marR="115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500" dirty="0">
                        <a:effectLst/>
                        <a:latin typeface="Helvetica" pitchFamily="2" charset="0"/>
                      </a:endParaRPr>
                    </a:p>
                  </a:txBody>
                  <a:tcPr marL="11505" marR="115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2738046"/>
                  </a:ext>
                </a:extLst>
              </a:tr>
              <a:tr h="178815">
                <a:tc>
                  <a:txBody>
                    <a:bodyPr/>
                    <a:lstStyle/>
                    <a:p>
                      <a:pPr rtl="0" fontAlgn="b"/>
                      <a:endParaRPr lang="en-US" sz="500" dirty="0">
                        <a:effectLst/>
                        <a:latin typeface="Helvetica" pitchFamily="2" charset="0"/>
                      </a:endParaRPr>
                    </a:p>
                  </a:txBody>
                  <a:tcPr marL="11505" marR="115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800" dirty="0">
                          <a:effectLst/>
                          <a:latin typeface="Helvetica" pitchFamily="2" charset="0"/>
                        </a:rPr>
                        <a:t>Student Ratings (top 2 box)</a:t>
                      </a:r>
                    </a:p>
                  </a:txBody>
                  <a:tcPr marL="11505" marR="115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90%</a:t>
                      </a:r>
                    </a:p>
                  </a:txBody>
                  <a:tcPr marL="11505" marR="115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85%</a:t>
                      </a:r>
                    </a:p>
                  </a:txBody>
                  <a:tcPr marL="11505" marR="115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-5%</a:t>
                      </a:r>
                    </a:p>
                  </a:txBody>
                  <a:tcPr marL="11505" marR="115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500" dirty="0">
                        <a:effectLst/>
                        <a:latin typeface="Helvetica" pitchFamily="2" charset="0"/>
                      </a:endParaRPr>
                    </a:p>
                  </a:txBody>
                  <a:tcPr marL="11505" marR="115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Employment</a:t>
                      </a:r>
                    </a:p>
                  </a:txBody>
                  <a:tcPr marL="11505" marR="115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85%</a:t>
                      </a:r>
                    </a:p>
                  </a:txBody>
                  <a:tcPr marL="11505" marR="115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89%</a:t>
                      </a:r>
                    </a:p>
                  </a:txBody>
                  <a:tcPr marL="11505" marR="115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4%</a:t>
                      </a:r>
                    </a:p>
                  </a:txBody>
                  <a:tcPr marL="11505" marR="115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4.7%</a:t>
                      </a:r>
                    </a:p>
                  </a:txBody>
                  <a:tcPr marL="11505" marR="115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"/>
                      <a:endParaRPr lang="en-US" sz="500" dirty="0">
                        <a:effectLst/>
                        <a:latin typeface="Helvetica" pitchFamily="2" charset="0"/>
                      </a:endParaRPr>
                    </a:p>
                  </a:txBody>
                  <a:tcPr marL="11505" marR="115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500" dirty="0">
                        <a:effectLst/>
                        <a:latin typeface="Helvetica" pitchFamily="2" charset="0"/>
                      </a:endParaRPr>
                    </a:p>
                  </a:txBody>
                  <a:tcPr marL="11505" marR="115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4590300"/>
                  </a:ext>
                </a:extLst>
              </a:tr>
              <a:tr h="178815">
                <a:tc>
                  <a:txBody>
                    <a:bodyPr/>
                    <a:lstStyle/>
                    <a:p>
                      <a:pPr rtl="0" fontAlgn="b"/>
                      <a:endParaRPr lang="en-US" sz="500" dirty="0">
                        <a:effectLst/>
                        <a:latin typeface="Helvetica" pitchFamily="2" charset="0"/>
                      </a:endParaRPr>
                    </a:p>
                  </a:txBody>
                  <a:tcPr marL="11505" marR="115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800" dirty="0">
                          <a:effectLst/>
                          <a:latin typeface="Helvetica" pitchFamily="2" charset="0"/>
                        </a:rPr>
                        <a:t>Outcomes: </a:t>
                      </a:r>
                    </a:p>
                  </a:txBody>
                  <a:tcPr marL="11505" marR="115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800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11505" marR="115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800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11505" marR="115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800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11505" marR="115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500" dirty="0">
                        <a:effectLst/>
                        <a:latin typeface="Helvetica" pitchFamily="2" charset="0"/>
                      </a:endParaRPr>
                    </a:p>
                  </a:txBody>
                  <a:tcPr marL="11505" marR="115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Competitive Intensity</a:t>
                      </a:r>
                    </a:p>
                  </a:txBody>
                  <a:tcPr marL="11505" marR="115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35%</a:t>
                      </a:r>
                    </a:p>
                  </a:txBody>
                  <a:tcPr marL="11505" marR="115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33%</a:t>
                      </a:r>
                    </a:p>
                  </a:txBody>
                  <a:tcPr marL="11505" marR="115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-2%</a:t>
                      </a:r>
                    </a:p>
                  </a:txBody>
                  <a:tcPr marL="11505" marR="115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-5.7%</a:t>
                      </a:r>
                    </a:p>
                  </a:txBody>
                  <a:tcPr marL="11505" marR="115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99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"/>
                      <a:endParaRPr lang="en-US" sz="500" dirty="0">
                        <a:effectLst/>
                        <a:latin typeface="Helvetica" pitchFamily="2" charset="0"/>
                      </a:endParaRPr>
                    </a:p>
                  </a:txBody>
                  <a:tcPr marL="11505" marR="115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500" dirty="0">
                        <a:effectLst/>
                        <a:latin typeface="Helvetica" pitchFamily="2" charset="0"/>
                      </a:endParaRPr>
                    </a:p>
                  </a:txBody>
                  <a:tcPr marL="11505" marR="115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3791873"/>
                  </a:ext>
                </a:extLst>
              </a:tr>
              <a:tr h="178815">
                <a:tc>
                  <a:txBody>
                    <a:bodyPr/>
                    <a:lstStyle/>
                    <a:p>
                      <a:pPr rtl="0" fontAlgn="b"/>
                      <a:endParaRPr lang="en-US" sz="500" dirty="0">
                        <a:effectLst/>
                        <a:latin typeface="Helvetica" pitchFamily="2" charset="0"/>
                      </a:endParaRPr>
                    </a:p>
                  </a:txBody>
                  <a:tcPr marL="11505" marR="115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800" dirty="0">
                          <a:effectLst/>
                          <a:latin typeface="Helvetica" pitchFamily="2" charset="0"/>
                        </a:rPr>
                        <a:t>First Year Retention Rate</a:t>
                      </a:r>
                    </a:p>
                  </a:txBody>
                  <a:tcPr marL="11505" marR="115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70%</a:t>
                      </a:r>
                    </a:p>
                  </a:txBody>
                  <a:tcPr marL="11505" marR="115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71%</a:t>
                      </a:r>
                    </a:p>
                  </a:txBody>
                  <a:tcPr marL="11505" marR="115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1%</a:t>
                      </a:r>
                    </a:p>
                  </a:txBody>
                  <a:tcPr marL="11505" marR="115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500" dirty="0">
                        <a:effectLst/>
                        <a:latin typeface="Helvetica" pitchFamily="2" charset="0"/>
                      </a:endParaRPr>
                    </a:p>
                  </a:txBody>
                  <a:tcPr marL="11505" marR="115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Degree Fit</a:t>
                      </a:r>
                    </a:p>
                  </a:txBody>
                  <a:tcPr marL="11505" marR="115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90%</a:t>
                      </a:r>
                    </a:p>
                  </a:txBody>
                  <a:tcPr marL="11505" marR="115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90%</a:t>
                      </a:r>
                    </a:p>
                  </a:txBody>
                  <a:tcPr marL="11505" marR="115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0%</a:t>
                      </a:r>
                    </a:p>
                  </a:txBody>
                  <a:tcPr marL="11505" marR="115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0.0%</a:t>
                      </a:r>
                    </a:p>
                  </a:txBody>
                  <a:tcPr marL="11505" marR="115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"/>
                      <a:endParaRPr lang="en-US" sz="500" dirty="0">
                        <a:effectLst/>
                        <a:latin typeface="Helvetica" pitchFamily="2" charset="0"/>
                      </a:endParaRPr>
                    </a:p>
                  </a:txBody>
                  <a:tcPr marL="11505" marR="115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500" dirty="0">
                        <a:effectLst/>
                        <a:latin typeface="Helvetica" pitchFamily="2" charset="0"/>
                      </a:endParaRPr>
                    </a:p>
                  </a:txBody>
                  <a:tcPr marL="11505" marR="115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7812387"/>
                  </a:ext>
                </a:extLst>
              </a:tr>
              <a:tr h="178815">
                <a:tc>
                  <a:txBody>
                    <a:bodyPr/>
                    <a:lstStyle/>
                    <a:p>
                      <a:pPr rtl="0" fontAlgn="b"/>
                      <a:endParaRPr lang="en-US" sz="500" dirty="0">
                        <a:effectLst/>
                        <a:latin typeface="Helvetica" pitchFamily="2" charset="0"/>
                      </a:endParaRPr>
                    </a:p>
                  </a:txBody>
                  <a:tcPr marL="11505" marR="115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800" dirty="0">
                          <a:effectLst/>
                          <a:latin typeface="Helvetica" pitchFamily="2" charset="0"/>
                        </a:rPr>
                        <a:t>6-Year Graduation Rate</a:t>
                      </a:r>
                    </a:p>
                  </a:txBody>
                  <a:tcPr marL="11505" marR="115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50%</a:t>
                      </a:r>
                    </a:p>
                  </a:txBody>
                  <a:tcPr marL="11505" marR="115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55%</a:t>
                      </a:r>
                    </a:p>
                  </a:txBody>
                  <a:tcPr marL="11505" marR="115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5%</a:t>
                      </a:r>
                    </a:p>
                  </a:txBody>
                  <a:tcPr marL="11505" marR="115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500" dirty="0">
                        <a:effectLst/>
                        <a:latin typeface="Helvetica" pitchFamily="2" charset="0"/>
                      </a:endParaRPr>
                    </a:p>
                  </a:txBody>
                  <a:tcPr marL="11505" marR="115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800" b="1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Overall Market Score</a:t>
                      </a:r>
                    </a:p>
                  </a:txBody>
                  <a:tcPr marL="11505" marR="115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95%</a:t>
                      </a:r>
                    </a:p>
                  </a:txBody>
                  <a:tcPr marL="11505" marR="115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95%</a:t>
                      </a:r>
                    </a:p>
                  </a:txBody>
                  <a:tcPr marL="11505" marR="115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0%</a:t>
                      </a:r>
                    </a:p>
                  </a:txBody>
                  <a:tcPr marL="11505" marR="115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0.0%</a:t>
                      </a:r>
                    </a:p>
                  </a:txBody>
                  <a:tcPr marL="11505" marR="115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"/>
                      <a:endParaRPr lang="en-US" sz="500" dirty="0">
                        <a:effectLst/>
                        <a:latin typeface="Helvetica" pitchFamily="2" charset="0"/>
                      </a:endParaRPr>
                    </a:p>
                  </a:txBody>
                  <a:tcPr marL="11505" marR="115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500" dirty="0">
                        <a:effectLst/>
                        <a:latin typeface="Helvetica" pitchFamily="2" charset="0"/>
                      </a:endParaRPr>
                    </a:p>
                  </a:txBody>
                  <a:tcPr marL="11505" marR="115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7165549"/>
                  </a:ext>
                </a:extLst>
              </a:tr>
              <a:tr h="178815">
                <a:tc>
                  <a:txBody>
                    <a:bodyPr/>
                    <a:lstStyle/>
                    <a:p>
                      <a:pPr rtl="0" fontAlgn="b"/>
                      <a:endParaRPr lang="en-US" sz="500" dirty="0">
                        <a:effectLst/>
                        <a:latin typeface="Helvetica" pitchFamily="2" charset="0"/>
                      </a:endParaRPr>
                    </a:p>
                  </a:txBody>
                  <a:tcPr marL="11505" marR="115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800" dirty="0">
                          <a:effectLst/>
                          <a:latin typeface="Helvetica" pitchFamily="2" charset="0"/>
                        </a:rPr>
                        <a:t>Employment Rate</a:t>
                      </a:r>
                    </a:p>
                  </a:txBody>
                  <a:tcPr marL="11505" marR="115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90%</a:t>
                      </a:r>
                    </a:p>
                  </a:txBody>
                  <a:tcPr marL="11505" marR="115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95%</a:t>
                      </a:r>
                    </a:p>
                  </a:txBody>
                  <a:tcPr marL="11505" marR="115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5%</a:t>
                      </a:r>
                    </a:p>
                  </a:txBody>
                  <a:tcPr marL="11505" marR="115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500" dirty="0">
                        <a:effectLst/>
                        <a:latin typeface="Helvetica" pitchFamily="2" charset="0"/>
                      </a:endParaRPr>
                    </a:p>
                  </a:txBody>
                  <a:tcPr marL="11505" marR="115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800" b="1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Market Share</a:t>
                      </a:r>
                    </a:p>
                  </a:txBody>
                  <a:tcPr marL="11505" marR="115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3%</a:t>
                      </a:r>
                    </a:p>
                  </a:txBody>
                  <a:tcPr marL="11505" marR="115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2.50%</a:t>
                      </a:r>
                    </a:p>
                  </a:txBody>
                  <a:tcPr marL="11505" marR="115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-1%</a:t>
                      </a:r>
                    </a:p>
                  </a:txBody>
                  <a:tcPr marL="11505" marR="115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-16.7%</a:t>
                      </a:r>
                    </a:p>
                  </a:txBody>
                  <a:tcPr marL="11505" marR="115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99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"/>
                      <a:endParaRPr lang="en-US" sz="500" dirty="0">
                        <a:effectLst/>
                        <a:latin typeface="Helvetica" pitchFamily="2" charset="0"/>
                      </a:endParaRPr>
                    </a:p>
                  </a:txBody>
                  <a:tcPr marL="11505" marR="115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500" dirty="0">
                        <a:effectLst/>
                        <a:latin typeface="Helvetica" pitchFamily="2" charset="0"/>
                      </a:endParaRPr>
                    </a:p>
                  </a:txBody>
                  <a:tcPr marL="11505" marR="115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4207433"/>
                  </a:ext>
                </a:extLst>
              </a:tr>
              <a:tr h="87836">
                <a:tc>
                  <a:txBody>
                    <a:bodyPr/>
                    <a:lstStyle/>
                    <a:p>
                      <a:pPr rtl="0" fontAlgn="b"/>
                      <a:endParaRPr lang="en-US" sz="500" dirty="0">
                        <a:effectLst/>
                        <a:latin typeface="Helvetica" pitchFamily="2" charset="0"/>
                      </a:endParaRPr>
                    </a:p>
                  </a:txBody>
                  <a:tcPr marL="11505" marR="115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500" dirty="0">
                        <a:effectLst/>
                        <a:latin typeface="Helvetica" pitchFamily="2" charset="0"/>
                      </a:endParaRPr>
                    </a:p>
                  </a:txBody>
                  <a:tcPr marL="11505" marR="115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500" dirty="0">
                        <a:effectLst/>
                        <a:latin typeface="Helvetica" pitchFamily="2" charset="0"/>
                      </a:endParaRPr>
                    </a:p>
                  </a:txBody>
                  <a:tcPr marL="11505" marR="115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500" dirty="0">
                        <a:effectLst/>
                        <a:latin typeface="Helvetica" pitchFamily="2" charset="0"/>
                      </a:endParaRPr>
                    </a:p>
                  </a:txBody>
                  <a:tcPr marL="11505" marR="115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500" dirty="0">
                        <a:effectLst/>
                        <a:latin typeface="Helvetica" pitchFamily="2" charset="0"/>
                      </a:endParaRPr>
                    </a:p>
                  </a:txBody>
                  <a:tcPr marL="11505" marR="115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500" dirty="0">
                        <a:effectLst/>
                        <a:latin typeface="Helvetica" pitchFamily="2" charset="0"/>
                      </a:endParaRPr>
                    </a:p>
                  </a:txBody>
                  <a:tcPr marL="11505" marR="115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500" dirty="0">
                        <a:effectLst/>
                        <a:latin typeface="Helvetica" pitchFamily="2" charset="0"/>
                      </a:endParaRPr>
                    </a:p>
                  </a:txBody>
                  <a:tcPr marL="11505" marR="115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500" dirty="0">
                        <a:effectLst/>
                        <a:latin typeface="Helvetica" pitchFamily="2" charset="0"/>
                      </a:endParaRPr>
                    </a:p>
                  </a:txBody>
                  <a:tcPr marL="11505" marR="115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500" dirty="0">
                        <a:effectLst/>
                        <a:latin typeface="Helvetica" pitchFamily="2" charset="0"/>
                      </a:endParaRPr>
                    </a:p>
                  </a:txBody>
                  <a:tcPr marL="11505" marR="115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500" dirty="0">
                        <a:effectLst/>
                        <a:latin typeface="Helvetica" pitchFamily="2" charset="0"/>
                      </a:endParaRPr>
                    </a:p>
                  </a:txBody>
                  <a:tcPr marL="11505" marR="115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500" dirty="0">
                        <a:effectLst/>
                        <a:latin typeface="Helvetica" pitchFamily="2" charset="0"/>
                      </a:endParaRPr>
                    </a:p>
                  </a:txBody>
                  <a:tcPr marL="11505" marR="115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500" dirty="0">
                        <a:effectLst/>
                        <a:latin typeface="Helvetica" pitchFamily="2" charset="0"/>
                      </a:endParaRPr>
                    </a:p>
                  </a:txBody>
                  <a:tcPr marL="11505" marR="115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500" dirty="0">
                        <a:effectLst/>
                        <a:latin typeface="Helvetica" pitchFamily="2" charset="0"/>
                      </a:endParaRPr>
                    </a:p>
                  </a:txBody>
                  <a:tcPr marL="11505" marR="115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500" dirty="0">
                        <a:effectLst/>
                        <a:latin typeface="Helvetica" pitchFamily="2" charset="0"/>
                      </a:endParaRPr>
                    </a:p>
                  </a:txBody>
                  <a:tcPr marL="11505" marR="115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5074219"/>
                  </a:ext>
                </a:extLst>
              </a:tr>
              <a:tr h="87836">
                <a:tc>
                  <a:txBody>
                    <a:bodyPr/>
                    <a:lstStyle/>
                    <a:p>
                      <a:pPr rtl="0" fontAlgn="b"/>
                      <a:endParaRPr lang="en-US" sz="500" dirty="0">
                        <a:effectLst/>
                        <a:latin typeface="Helvetica" pitchFamily="2" charset="0"/>
                      </a:endParaRPr>
                    </a:p>
                  </a:txBody>
                  <a:tcPr marL="11505" marR="115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 rowSpan="3" gridSpan="11">
                  <a:txBody>
                    <a:bodyPr/>
                    <a:lstStyle/>
                    <a:p>
                      <a:pPr algn="ctr" rtl="0" fontAlgn="t"/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Continuous Improvement: Goals and Status</a:t>
                      </a:r>
                      <a:b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</a:b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1. Achieve National Ranking: On track, curriculum upgraded.</a:t>
                      </a:r>
                      <a:b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</a:b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2. Upgrade and Differentiate Tech Infrastructure: Simulated network, data center, and application environment in development.</a:t>
                      </a:r>
                      <a:b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</a:b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3. Expand Recruiting to 30 High schools: Professors have visited 20 high schools in last 6 months. </a:t>
                      </a:r>
                      <a:b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</a:br>
                      <a:endParaRPr lang="en-US" sz="800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11505" marR="115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"/>
                      <a:endParaRPr lang="en-US" sz="500" dirty="0">
                        <a:effectLst/>
                        <a:latin typeface="Helvetica" pitchFamily="2" charset="0"/>
                      </a:endParaRPr>
                    </a:p>
                  </a:txBody>
                  <a:tcPr marL="11505" marR="115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500" dirty="0">
                        <a:effectLst/>
                        <a:latin typeface="Helvetica" pitchFamily="2" charset="0"/>
                      </a:endParaRPr>
                    </a:p>
                  </a:txBody>
                  <a:tcPr marL="11505" marR="115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1822636"/>
                  </a:ext>
                </a:extLst>
              </a:tr>
              <a:tr h="87836">
                <a:tc>
                  <a:txBody>
                    <a:bodyPr/>
                    <a:lstStyle/>
                    <a:p>
                      <a:pPr rtl="0" fontAlgn="b"/>
                      <a:endParaRPr lang="en-US" sz="500" dirty="0">
                        <a:effectLst/>
                        <a:latin typeface="Helvetica" pitchFamily="2" charset="0"/>
                      </a:endParaRPr>
                    </a:p>
                  </a:txBody>
                  <a:tcPr marL="11505" marR="115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 gridSpan="1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"/>
                      <a:endParaRPr lang="en-US" sz="500" dirty="0">
                        <a:effectLst/>
                        <a:latin typeface="Helvetica" pitchFamily="2" charset="0"/>
                      </a:endParaRPr>
                    </a:p>
                  </a:txBody>
                  <a:tcPr marL="11505" marR="115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500" dirty="0">
                        <a:effectLst/>
                        <a:latin typeface="Helvetica" pitchFamily="2" charset="0"/>
                      </a:endParaRPr>
                    </a:p>
                  </a:txBody>
                  <a:tcPr marL="11505" marR="115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7649851"/>
                  </a:ext>
                </a:extLst>
              </a:tr>
              <a:tr h="474563">
                <a:tc>
                  <a:txBody>
                    <a:bodyPr/>
                    <a:lstStyle/>
                    <a:p>
                      <a:pPr rtl="0" fontAlgn="b"/>
                      <a:endParaRPr lang="en-US" sz="500" dirty="0">
                        <a:effectLst/>
                        <a:latin typeface="Helvetica" pitchFamily="2" charset="0"/>
                      </a:endParaRPr>
                    </a:p>
                  </a:txBody>
                  <a:tcPr marL="11505" marR="115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 gridSpan="1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"/>
                      <a:endParaRPr lang="en-US" sz="500" dirty="0">
                        <a:effectLst/>
                        <a:latin typeface="Helvetica" pitchFamily="2" charset="0"/>
                      </a:endParaRPr>
                    </a:p>
                  </a:txBody>
                  <a:tcPr marL="11505" marR="115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500" dirty="0">
                        <a:effectLst/>
                        <a:latin typeface="Helvetica" pitchFamily="2" charset="0"/>
                      </a:endParaRPr>
                    </a:p>
                  </a:txBody>
                  <a:tcPr marL="11505" marR="115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7435038"/>
                  </a:ext>
                </a:extLst>
              </a:tr>
              <a:tr h="117042">
                <a:tc>
                  <a:txBody>
                    <a:bodyPr/>
                    <a:lstStyle/>
                    <a:p>
                      <a:pPr rtl="0" fontAlgn="b"/>
                      <a:endParaRPr lang="en-US" sz="500" dirty="0">
                        <a:effectLst/>
                        <a:latin typeface="Helvetica" pitchFamily="2" charset="0"/>
                      </a:endParaRPr>
                    </a:p>
                  </a:txBody>
                  <a:tcPr marL="11505" marR="115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70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1</a:t>
                      </a:r>
                    </a:p>
                  </a:txBody>
                  <a:tcPr marL="11505" marR="115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500" dirty="0">
                        <a:effectLst/>
                        <a:latin typeface="Helvetica" pitchFamily="2" charset="0"/>
                      </a:endParaRPr>
                    </a:p>
                  </a:txBody>
                  <a:tcPr marL="11505" marR="115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500" dirty="0">
                        <a:effectLst/>
                        <a:latin typeface="Helvetica" pitchFamily="2" charset="0"/>
                      </a:endParaRPr>
                    </a:p>
                  </a:txBody>
                  <a:tcPr marL="11505" marR="115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500" dirty="0">
                        <a:effectLst/>
                        <a:latin typeface="Helvetica" pitchFamily="2" charset="0"/>
                      </a:endParaRPr>
                    </a:p>
                  </a:txBody>
                  <a:tcPr marL="11505" marR="115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500" dirty="0">
                        <a:effectLst/>
                        <a:latin typeface="Helvetica" pitchFamily="2" charset="0"/>
                      </a:endParaRPr>
                    </a:p>
                  </a:txBody>
                  <a:tcPr marL="11505" marR="115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500" dirty="0">
                        <a:effectLst/>
                        <a:latin typeface="Helvetica" pitchFamily="2" charset="0"/>
                      </a:endParaRPr>
                    </a:p>
                  </a:txBody>
                  <a:tcPr marL="11505" marR="115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500" dirty="0">
                        <a:effectLst/>
                        <a:latin typeface="Helvetica" pitchFamily="2" charset="0"/>
                      </a:endParaRPr>
                    </a:p>
                  </a:txBody>
                  <a:tcPr marL="11505" marR="115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500" dirty="0">
                        <a:effectLst/>
                        <a:latin typeface="Helvetica" pitchFamily="2" charset="0"/>
                      </a:endParaRPr>
                    </a:p>
                  </a:txBody>
                  <a:tcPr marL="11505" marR="115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500" dirty="0">
                        <a:effectLst/>
                        <a:latin typeface="Helvetica" pitchFamily="2" charset="0"/>
                      </a:endParaRPr>
                    </a:p>
                  </a:txBody>
                  <a:tcPr marL="11505" marR="115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500" dirty="0">
                        <a:effectLst/>
                        <a:latin typeface="Helvetica" pitchFamily="2" charset="0"/>
                      </a:endParaRPr>
                    </a:p>
                  </a:txBody>
                  <a:tcPr marL="11505" marR="115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500" dirty="0">
                        <a:effectLst/>
                        <a:latin typeface="Helvetica" pitchFamily="2" charset="0"/>
                      </a:endParaRPr>
                    </a:p>
                  </a:txBody>
                  <a:tcPr marL="11505" marR="115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500" dirty="0">
                        <a:effectLst/>
                        <a:latin typeface="Helvetica" pitchFamily="2" charset="0"/>
                      </a:endParaRPr>
                    </a:p>
                  </a:txBody>
                  <a:tcPr marL="11505" marR="115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500" dirty="0">
                        <a:effectLst/>
                        <a:latin typeface="Helvetica" pitchFamily="2" charset="0"/>
                      </a:endParaRPr>
                    </a:p>
                  </a:txBody>
                  <a:tcPr marL="11505" marR="115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921340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48687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7AC1E03-170E-3940-BF61-EACBFE707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6180A6E-2A2B-FC48-9C8C-2EEFC76768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101" y="1003071"/>
            <a:ext cx="8927303" cy="1623006"/>
          </a:xfrm>
        </p:spPr>
        <p:txBody>
          <a:bodyPr/>
          <a:lstStyle/>
          <a:p>
            <a:r>
              <a:rPr lang="en-US" dirty="0"/>
              <a:t>Bachelor’s-level program for students continuing to graduate school?</a:t>
            </a:r>
          </a:p>
          <a:p>
            <a:r>
              <a:rPr lang="en-US" dirty="0"/>
              <a:t>Bachelor’s-level “parachute” healthcare program?</a:t>
            </a:r>
          </a:p>
          <a:p>
            <a:r>
              <a:rPr lang="en-US" dirty="0"/>
              <a:t>Associate’s-degree program for transfer?</a:t>
            </a:r>
          </a:p>
          <a:p>
            <a:r>
              <a:rPr lang="en-US" dirty="0"/>
              <a:t>Certificate or Associate’s-degree entry-level program?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124F73F-DF9D-5E4A-93F0-D9F8E0B9E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800" dirty="0"/>
              <a:t>Program of the Month:</a:t>
            </a:r>
            <a:br>
              <a:rPr lang="en-US" sz="1800" dirty="0"/>
            </a:br>
            <a:r>
              <a:rPr lang="en-US" sz="1800" dirty="0"/>
              <a:t>Degree Fit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C708F3E-43D2-8849-806F-F5FF82C6728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/>
          </a:bodyPr>
          <a:lstStyle/>
          <a:p>
            <a:r>
              <a:rPr lang="en-US" dirty="0">
                <a:solidFill>
                  <a:srgbClr val="124CA6"/>
                </a:solidFill>
              </a:rPr>
              <a:t>What is the most appropriate level for a “Health Services/Allied Health, General” program?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FF75DCC-5C7C-214C-A8DB-380C470F87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3049" y="2442033"/>
            <a:ext cx="4777903" cy="20879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14F1522-DB54-614D-BA88-B47C8B0945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706" y="4719737"/>
            <a:ext cx="7042589" cy="1630916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2163422E-F57D-6D48-A48F-A6220612A6B5}"/>
              </a:ext>
            </a:extLst>
          </p:cNvPr>
          <p:cNvSpPr/>
          <p:nvPr/>
        </p:nvSpPr>
        <p:spPr>
          <a:xfrm>
            <a:off x="4119420" y="3339303"/>
            <a:ext cx="785668" cy="22593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1800" dirty="0">
              <a:latin typeface="Myriad Pro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6F330E2-B2D9-8442-9267-57BC5DCA800C}"/>
              </a:ext>
            </a:extLst>
          </p:cNvPr>
          <p:cNvSpPr/>
          <p:nvPr/>
        </p:nvSpPr>
        <p:spPr>
          <a:xfrm>
            <a:off x="4905089" y="3487085"/>
            <a:ext cx="1865166" cy="22593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1800" dirty="0">
              <a:latin typeface="Myriad Pro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581A095-D2B9-134C-9B17-A8488690A443}"/>
              </a:ext>
            </a:extLst>
          </p:cNvPr>
          <p:cNvSpPr/>
          <p:nvPr/>
        </p:nvSpPr>
        <p:spPr>
          <a:xfrm>
            <a:off x="3269675" y="6143192"/>
            <a:ext cx="692728" cy="22593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1800" dirty="0">
              <a:latin typeface="Myriad Pro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98627F2-4403-464F-9231-D10B17BCC711}"/>
              </a:ext>
            </a:extLst>
          </p:cNvPr>
          <p:cNvSpPr/>
          <p:nvPr/>
        </p:nvSpPr>
        <p:spPr>
          <a:xfrm>
            <a:off x="6816439" y="5273964"/>
            <a:ext cx="692728" cy="91411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1800" dirty="0">
              <a:latin typeface="Myriad Pro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CED8AA4-F469-1E43-BFCB-B90DD1847647}"/>
              </a:ext>
            </a:extLst>
          </p:cNvPr>
          <p:cNvSpPr txBox="1"/>
          <p:nvPr/>
        </p:nvSpPr>
        <p:spPr>
          <a:xfrm>
            <a:off x="9301018" y="6151418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ctr" anchorCtr="0">
            <a:normAutofit fontScale="25000" lnSpcReduction="20000"/>
          </a:bodyPr>
          <a:lstStyle/>
          <a:p>
            <a:endParaRPr lang="en-US" sz="1800" dirty="0"/>
          </a:p>
        </p:txBody>
      </p:sp>
      <p:sp>
        <p:nvSpPr>
          <p:cNvPr id="15" name="Date Placeholder 1">
            <a:extLst>
              <a:ext uri="{FF2B5EF4-FFF2-40B4-BE49-F238E27FC236}">
                <a16:creationId xmlns:a16="http://schemas.microsoft.com/office/drawing/2014/main" id="{E54D81CB-30A5-3F4A-BAEC-EAA4F57CD9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9101" y="6453387"/>
            <a:ext cx="2170175" cy="404614"/>
          </a:xfrm>
        </p:spPr>
        <p:txBody>
          <a:bodyPr/>
          <a:lstStyle/>
          <a:p>
            <a:r>
              <a:rPr lang="en-US" dirty="0"/>
              <a:t>Gray Proprietary</a:t>
            </a:r>
          </a:p>
        </p:txBody>
      </p:sp>
    </p:spTree>
    <p:extLst>
      <p:ext uri="{BB962C8B-B14F-4D97-AF65-F5344CB8AC3E}">
        <p14:creationId xmlns:p14="http://schemas.microsoft.com/office/powerpoint/2010/main" val="5437090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of the Month:  Scoring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suggest using four categories of market data.</a:t>
            </a:r>
          </a:p>
        </p:txBody>
      </p:sp>
      <p:grpSp>
        <p:nvGrpSpPr>
          <p:cNvPr id="2" name="Group 8"/>
          <p:cNvGrpSpPr/>
          <p:nvPr/>
        </p:nvGrpSpPr>
        <p:grpSpPr>
          <a:xfrm>
            <a:off x="1072698" y="1615440"/>
            <a:ext cx="7309302" cy="3952240"/>
            <a:chOff x="1446868" y="3422572"/>
            <a:chExt cx="6157892" cy="2971064"/>
          </a:xfrm>
        </p:grpSpPr>
        <p:sp>
          <p:nvSpPr>
            <p:cNvPr id="4" name="Rectangle 3"/>
            <p:cNvSpPr/>
            <p:nvPr/>
          </p:nvSpPr>
          <p:spPr>
            <a:xfrm>
              <a:off x="1447799" y="3423029"/>
              <a:ext cx="3114345" cy="1457219"/>
            </a:xfrm>
            <a:prstGeom prst="rect">
              <a:avLst/>
            </a:prstGeom>
            <a:solidFill>
              <a:srgbClr val="70C19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US" sz="2000" b="1" dirty="0">
                  <a:solidFill>
                    <a:srgbClr val="144475"/>
                  </a:solidFill>
                  <a:latin typeface="Myriad Pro"/>
                </a:rPr>
                <a:t>Student</a:t>
              </a:r>
            </a:p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US" sz="2000" b="1" dirty="0">
                  <a:solidFill>
                    <a:srgbClr val="144475"/>
                  </a:solidFill>
                  <a:latin typeface="Myriad Pro"/>
                </a:rPr>
                <a:t>Demand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4605536" y="3422572"/>
              <a:ext cx="2999224" cy="1457219"/>
            </a:xfrm>
            <a:prstGeom prst="rect">
              <a:avLst/>
            </a:prstGeom>
            <a:solidFill>
              <a:srgbClr val="9ECAF7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US" sz="2000" b="1" dirty="0">
                  <a:solidFill>
                    <a:srgbClr val="144475"/>
                  </a:solidFill>
                  <a:latin typeface="Myriad Pro"/>
                </a:rPr>
                <a:t>Employment</a:t>
              </a:r>
              <a:endParaRPr lang="en-US" b="1" dirty="0">
                <a:solidFill>
                  <a:srgbClr val="144475"/>
                </a:solidFill>
                <a:latin typeface="Myriad Pro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1446868" y="4936417"/>
              <a:ext cx="3114345" cy="1457219"/>
            </a:xfrm>
            <a:prstGeom prst="rect">
              <a:avLst/>
            </a:prstGeom>
            <a:solidFill>
              <a:srgbClr val="FFFFC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US" sz="2000" b="1" dirty="0">
                  <a:solidFill>
                    <a:srgbClr val="144475"/>
                  </a:solidFill>
                  <a:latin typeface="Myriad Pro"/>
                </a:rPr>
                <a:t>Degree</a:t>
              </a:r>
            </a:p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US" sz="2000" b="1" dirty="0">
                  <a:solidFill>
                    <a:srgbClr val="144475"/>
                  </a:solidFill>
                  <a:latin typeface="Myriad Pro"/>
                </a:rPr>
                <a:t>Fit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4604605" y="4935961"/>
              <a:ext cx="2999224" cy="1457219"/>
            </a:xfrm>
            <a:prstGeom prst="rect">
              <a:avLst/>
            </a:prstGeom>
            <a:solidFill>
              <a:srgbClr val="90A1A5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US" sz="2000" b="1" dirty="0">
                  <a:solidFill>
                    <a:schemeClr val="tx1"/>
                  </a:solidFill>
                  <a:latin typeface="Myriad Pro"/>
                </a:rPr>
                <a:t>Competitive</a:t>
              </a:r>
            </a:p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US" sz="2000" b="1" dirty="0">
                  <a:solidFill>
                    <a:schemeClr val="tx1"/>
                  </a:solidFill>
                  <a:latin typeface="Myriad Pro"/>
                </a:rPr>
                <a:t>Intensity</a:t>
              </a:r>
            </a:p>
          </p:txBody>
        </p:sp>
      </p:grpSp>
      <p:sp>
        <p:nvSpPr>
          <p:cNvPr id="8" name="Text Placeholder 1"/>
          <p:cNvSpPr txBox="1">
            <a:spLocks/>
          </p:cNvSpPr>
          <p:nvPr/>
        </p:nvSpPr>
        <p:spPr>
          <a:xfrm>
            <a:off x="224266" y="609600"/>
            <a:ext cx="8556770" cy="838200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20000"/>
              </a:spcBef>
              <a:defRPr/>
            </a:pPr>
            <a:endParaRPr lang="en-US" sz="1800" dirty="0"/>
          </a:p>
        </p:txBody>
      </p:sp>
      <p:sp>
        <p:nvSpPr>
          <p:cNvPr id="10" name="Date Placeholder 1">
            <a:extLst>
              <a:ext uri="{FF2B5EF4-FFF2-40B4-BE49-F238E27FC236}">
                <a16:creationId xmlns:a16="http://schemas.microsoft.com/office/drawing/2014/main" id="{C7BB80C9-40A7-F442-9F2E-3D63451B8C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9101" y="6453387"/>
            <a:ext cx="2170175" cy="404614"/>
          </a:xfrm>
        </p:spPr>
        <p:txBody>
          <a:bodyPr/>
          <a:lstStyle/>
          <a:p>
            <a:r>
              <a:rPr lang="en-US" dirty="0"/>
              <a:t>Gray Proprietary</a:t>
            </a:r>
          </a:p>
        </p:txBody>
      </p:sp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45739D49-8E5F-7941-B693-57E0706B6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46781" y="6453387"/>
            <a:ext cx="1197219" cy="404614"/>
          </a:xfrm>
        </p:spPr>
        <p:txBody>
          <a:bodyPr/>
          <a:lstStyle/>
          <a:p>
            <a:fld id="{D57F1E4F-1CFF-5643-939E-02111984F565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0126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of the Month:  Program Rank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Scoring on metrics in the four categories identifies potentially attractive programs.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B2F883F-3FCA-4549-9BEB-0B4F1B0737A9}"/>
              </a:ext>
            </a:extLst>
          </p:cNvPr>
          <p:cNvSpPr/>
          <p:nvPr/>
        </p:nvSpPr>
        <p:spPr>
          <a:xfrm>
            <a:off x="129101" y="5618791"/>
            <a:ext cx="8924544" cy="73794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2CD0832-2E6A-0E41-8F5A-8343B91F2E13}"/>
              </a:ext>
            </a:extLst>
          </p:cNvPr>
          <p:cNvSpPr txBox="1"/>
          <p:nvPr/>
        </p:nvSpPr>
        <p:spPr>
          <a:xfrm>
            <a:off x="750591" y="1181854"/>
            <a:ext cx="7585731" cy="369332"/>
          </a:xfrm>
          <a:prstGeom prst="rect">
            <a:avLst/>
          </a:prstGeom>
        </p:spPr>
        <p:txBody>
          <a:bodyPr vert="horz" wrap="none" lIns="91440" tIns="45720" rIns="91440" bIns="45720" rtlCol="0" anchor="ctr" anchorCtr="0">
            <a:spAutoFit/>
          </a:bodyPr>
          <a:lstStyle/>
          <a:p>
            <a:r>
              <a:rPr lang="en-US" sz="1800" dirty="0"/>
              <a:t>National Program Scores and Ranking:  Bachelor’s Programs (Max = 69)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5834569-1E6B-7444-82B8-5220ABB1D585}"/>
              </a:ext>
            </a:extLst>
          </p:cNvPr>
          <p:cNvSpPr txBox="1"/>
          <p:nvPr/>
        </p:nvSpPr>
        <p:spPr>
          <a:xfrm>
            <a:off x="1992123" y="5823719"/>
            <a:ext cx="3998773" cy="914400"/>
          </a:xfrm>
          <a:prstGeom prst="rect">
            <a:avLst/>
          </a:prstGeom>
        </p:spPr>
        <p:txBody>
          <a:bodyPr vert="horz" wrap="none" lIns="91440" tIns="45720" rIns="91440" bIns="45720" rtlCol="0" anchor="ctr" anchorCtr="0">
            <a:normAutofit/>
          </a:bodyPr>
          <a:lstStyle/>
          <a:p>
            <a:pPr algn="ctr"/>
            <a:r>
              <a:rPr lang="en-US" sz="1400" dirty="0"/>
              <a:t>Score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5136752-ADFB-DE4F-BDAE-80285972B5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2619" y="1671364"/>
            <a:ext cx="5487636" cy="4387691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CC004F6C-3079-F84C-AD9F-707678BADD35}"/>
              </a:ext>
            </a:extLst>
          </p:cNvPr>
          <p:cNvGrpSpPr/>
          <p:nvPr/>
        </p:nvGrpSpPr>
        <p:grpSpPr>
          <a:xfrm>
            <a:off x="6631208" y="4283474"/>
            <a:ext cx="2268267" cy="926983"/>
            <a:chOff x="6743460" y="2047864"/>
            <a:chExt cx="2268267" cy="926983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77DEA544-1C73-0741-A32B-550CCC79A1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65135" b="88476"/>
            <a:stretch/>
          </p:blipFill>
          <p:spPr>
            <a:xfrm>
              <a:off x="6743460" y="2047864"/>
              <a:ext cx="2268267" cy="610022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EE48F1DE-F591-C44F-8961-4EAF5E7009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5800" t="1001" r="32402" b="91354"/>
            <a:stretch/>
          </p:blipFill>
          <p:spPr>
            <a:xfrm>
              <a:off x="6758450" y="2570233"/>
              <a:ext cx="2068643" cy="404614"/>
            </a:xfrm>
            <a:prstGeom prst="rect">
              <a:avLst/>
            </a:prstGeom>
          </p:spPr>
        </p:pic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1C229D93-4CDD-F94C-827E-F13781849794}"/>
              </a:ext>
            </a:extLst>
          </p:cNvPr>
          <p:cNvSpPr/>
          <p:nvPr/>
        </p:nvSpPr>
        <p:spPr>
          <a:xfrm>
            <a:off x="979055" y="2466420"/>
            <a:ext cx="5153890" cy="1844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430608C-DA7B-DB47-B5F5-E13294CFE0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4548" y="2046446"/>
            <a:ext cx="1381585" cy="1424169"/>
          </a:xfrm>
          <a:prstGeom prst="rect">
            <a:avLst/>
          </a:prstGeom>
        </p:spPr>
      </p:pic>
      <p:sp>
        <p:nvSpPr>
          <p:cNvPr id="18" name="Date Placeholder 1">
            <a:extLst>
              <a:ext uri="{FF2B5EF4-FFF2-40B4-BE49-F238E27FC236}">
                <a16:creationId xmlns:a16="http://schemas.microsoft.com/office/drawing/2014/main" id="{E2CC3229-2610-BD46-AFBD-1F17C0AEB2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9101" y="6453387"/>
            <a:ext cx="2170175" cy="404614"/>
          </a:xfrm>
        </p:spPr>
        <p:txBody>
          <a:bodyPr/>
          <a:lstStyle/>
          <a:p>
            <a:r>
              <a:rPr lang="en-US" dirty="0"/>
              <a:t>Gray Proprietary</a:t>
            </a:r>
          </a:p>
        </p:txBody>
      </p:sp>
    </p:spTree>
    <p:extLst>
      <p:ext uri="{BB962C8B-B14F-4D97-AF65-F5344CB8AC3E}">
        <p14:creationId xmlns:p14="http://schemas.microsoft.com/office/powerpoint/2010/main" val="37596174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75E67E-655E-4779-869F-AFED419E7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29</a:t>
            </a:fld>
            <a:endParaRPr lang="en-US" dirty="0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4C05C6F1-74D8-4DF9-AF2C-98531ED7CB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8588" y="1076032"/>
            <a:ext cx="8927303" cy="5172299"/>
          </a:xfrm>
        </p:spPr>
        <p:txBody>
          <a:bodyPr>
            <a:normAutofit/>
          </a:bodyPr>
          <a:lstStyle/>
          <a:p>
            <a:r>
              <a:rPr lang="en-US" sz="1500" dirty="0"/>
              <a:t>Lots of green</a:t>
            </a:r>
          </a:p>
          <a:p>
            <a:r>
              <a:rPr lang="en-US" sz="1500" dirty="0"/>
              <a:t>All inquiry metrics above 95</a:t>
            </a:r>
            <a:r>
              <a:rPr lang="en-US" sz="1500" baseline="30000" dirty="0"/>
              <a:t>th</a:t>
            </a:r>
            <a:r>
              <a:rPr lang="en-US" sz="1500" dirty="0"/>
              <a:t> percentile</a:t>
            </a:r>
          </a:p>
          <a:p>
            <a:r>
              <a:rPr lang="en-US" sz="1500" dirty="0"/>
              <a:t>No Google Search data yet (program not in the top 200)</a:t>
            </a:r>
          </a:p>
          <a:p>
            <a:r>
              <a:rPr lang="en-US" sz="1500" dirty="0"/>
              <a:t>Completions also above the 95</a:t>
            </a:r>
            <a:r>
              <a:rPr lang="en-US" sz="1500" baseline="30000" dirty="0"/>
              <a:t>th</a:t>
            </a:r>
            <a:r>
              <a:rPr lang="en-US" sz="1500" dirty="0"/>
              <a:t> percentile with decent growth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16702A3-2DE6-4BBB-BA41-C30624BE1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/>
              <a:t>Program of the Month:  Student Demand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AA935E-EF79-DC4A-8F4C-9D06E9CEA1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91440" tIns="45720" rIns="91440" bIns="45720" rtlCol="0" anchor="t" anchorCtr="0">
            <a:noAutofit/>
          </a:bodyPr>
          <a:lstStyle/>
          <a:p>
            <a:pPr>
              <a:buFont typeface="Wingdings" charset="2"/>
            </a:pPr>
            <a:r>
              <a:rPr lang="en-US" dirty="0">
                <a:solidFill>
                  <a:srgbClr val="124CA6"/>
                </a:solidFill>
              </a:rPr>
              <a:t>Student demand indicators are positive for Health Services/Allied Health, General.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350ACC7-3091-F64D-A855-A7EC59576E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0965" y="5933655"/>
            <a:ext cx="4705350" cy="5048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6177D01-0494-0449-B684-0CDB2DD636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950" y="2442749"/>
            <a:ext cx="7404100" cy="2921000"/>
          </a:xfrm>
          <a:prstGeom prst="rect">
            <a:avLst/>
          </a:prstGeom>
        </p:spPr>
      </p:pic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918E430E-59F8-9640-995C-3C4FB7002F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9101" y="6453387"/>
            <a:ext cx="2170175" cy="404614"/>
          </a:xfrm>
        </p:spPr>
        <p:txBody>
          <a:bodyPr/>
          <a:lstStyle/>
          <a:p>
            <a:r>
              <a:rPr lang="en-US" dirty="0"/>
              <a:t>Gray Proprietary</a:t>
            </a:r>
          </a:p>
        </p:txBody>
      </p:sp>
    </p:spTree>
    <p:extLst>
      <p:ext uri="{BB962C8B-B14F-4D97-AF65-F5344CB8AC3E}">
        <p14:creationId xmlns:p14="http://schemas.microsoft.com/office/powerpoint/2010/main" val="42577536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BE4CDB7-9176-614F-A2EB-61B8F6F8B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BF802367-A8A8-FF4E-9990-B6BEDDB68BF3}"/>
              </a:ext>
            </a:extLst>
          </p:cNvPr>
          <p:cNvSpPr/>
          <p:nvPr/>
        </p:nvSpPr>
        <p:spPr>
          <a:xfrm>
            <a:off x="1073126" y="2058726"/>
            <a:ext cx="876300" cy="20320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48E9C3E9-1B93-462E-9FEF-9586306723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8299" y="1684721"/>
            <a:ext cx="6427402" cy="3967934"/>
          </a:xfrm>
        </p:spPr>
        <p:txBody>
          <a:bodyPr>
            <a:normAutofit/>
          </a:bodyPr>
          <a:lstStyle/>
          <a:p>
            <a:r>
              <a:rPr lang="en-US" dirty="0"/>
              <a:t>Inquiries</a:t>
            </a:r>
          </a:p>
          <a:p>
            <a:pPr lvl="1"/>
            <a:r>
              <a:rPr lang="en-US" dirty="0"/>
              <a:t>National</a:t>
            </a:r>
          </a:p>
          <a:p>
            <a:pPr lvl="1"/>
            <a:r>
              <a:rPr lang="en-US" dirty="0"/>
              <a:t>Online and On-Campus</a:t>
            </a:r>
          </a:p>
          <a:p>
            <a:pPr lvl="1"/>
            <a:r>
              <a:rPr lang="en-US" dirty="0"/>
              <a:t>Program, Degree, and City</a:t>
            </a:r>
          </a:p>
          <a:p>
            <a:r>
              <a:rPr lang="en-US" dirty="0"/>
              <a:t>Google Search Trends</a:t>
            </a:r>
          </a:p>
          <a:p>
            <a:pPr lvl="1"/>
            <a:r>
              <a:rPr lang="en-US" dirty="0"/>
              <a:t>Programs</a:t>
            </a:r>
          </a:p>
          <a:p>
            <a:pPr lvl="1"/>
            <a:r>
              <a:rPr lang="en-US" dirty="0"/>
              <a:t>Brands</a:t>
            </a:r>
          </a:p>
          <a:p>
            <a:pPr lvl="1"/>
            <a:r>
              <a:rPr lang="en-US" dirty="0"/>
              <a:t>Growth and Decline</a:t>
            </a:r>
          </a:p>
          <a:p>
            <a:pPr lvl="1"/>
            <a:r>
              <a:rPr lang="en-US" dirty="0"/>
              <a:t>Brand Reach</a:t>
            </a:r>
          </a:p>
          <a:p>
            <a:r>
              <a:rPr lang="en-US" dirty="0"/>
              <a:t>Program of the Month:  Health Services/Allied Health, General</a:t>
            </a:r>
          </a:p>
          <a:p>
            <a:r>
              <a:rPr lang="en-US" dirty="0"/>
              <a:t>Where to Offer a Program:  Market Analysis</a:t>
            </a:r>
          </a:p>
          <a:p>
            <a:r>
              <a:rPr lang="en-US" dirty="0"/>
              <a:t>Summary</a:t>
            </a:r>
          </a:p>
          <a:p>
            <a:endParaRPr lang="en-US" dirty="0"/>
          </a:p>
        </p:txBody>
      </p:sp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D9D9D4FE-1677-244F-9AE5-8C482A5D9B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9101" y="6453387"/>
            <a:ext cx="2170175" cy="404614"/>
          </a:xfrm>
        </p:spPr>
        <p:txBody>
          <a:bodyPr/>
          <a:lstStyle/>
          <a:p>
            <a:r>
              <a:rPr lang="en-US" dirty="0"/>
              <a:t>Gray Proprietary</a:t>
            </a:r>
          </a:p>
        </p:txBody>
      </p:sp>
    </p:spTree>
    <p:extLst>
      <p:ext uri="{BB962C8B-B14F-4D97-AF65-F5344CB8AC3E}">
        <p14:creationId xmlns:p14="http://schemas.microsoft.com/office/powerpoint/2010/main" val="35071185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75E67E-655E-4779-869F-AFED419E7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30</a:t>
            </a:fld>
            <a:endParaRPr lang="en-US" dirty="0"/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56BFC4FF-3EB4-49FC-B9F4-CF34958C08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8986" y="1076033"/>
            <a:ext cx="8927303" cy="1146912"/>
          </a:xfrm>
        </p:spPr>
        <p:txBody>
          <a:bodyPr>
            <a:normAutofit/>
          </a:bodyPr>
          <a:lstStyle/>
          <a:p>
            <a:r>
              <a:rPr lang="en-US" sz="1550" dirty="0"/>
              <a:t>Limited number of competitors for a high-demand program, but more schools entering</a:t>
            </a:r>
          </a:p>
          <a:p>
            <a:r>
              <a:rPr lang="en-US" sz="1550" dirty="0"/>
              <a:t>Big average cohort size</a:t>
            </a:r>
          </a:p>
          <a:p>
            <a:r>
              <a:rPr lang="en-US" sz="1550" dirty="0"/>
              <a:t>No online competition (yet)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16702A3-2DE6-4BBB-BA41-C30624BE1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Program of the Month:  Competition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A8E2E1D-666E-A948-9B72-C544B0458A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8588" y="669925"/>
            <a:ext cx="8928100" cy="406107"/>
          </a:xfrm>
        </p:spPr>
        <p:txBody>
          <a:bodyPr vert="horz" lIns="91440" tIns="45720" rIns="91440" bIns="45720" rtlCol="0" anchor="t" anchorCtr="0">
            <a:noAutofit/>
          </a:bodyPr>
          <a:lstStyle/>
          <a:p>
            <a:pPr>
              <a:buFont typeface="Wingdings" charset="2"/>
            </a:pPr>
            <a:r>
              <a:rPr lang="en-US" dirty="0">
                <a:solidFill>
                  <a:srgbClr val="124CA6"/>
                </a:solidFill>
              </a:rPr>
              <a:t>Competition indicators are moderate for Health Services.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6D08303-B75D-4666-871F-51742D5715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0965" y="5933655"/>
            <a:ext cx="4705350" cy="5048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5A074DA-5AF0-DF42-9626-482C599EBA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300" y="2459050"/>
            <a:ext cx="7391400" cy="32385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28C5B99-0CDC-9540-90AA-76C4362315D6}"/>
              </a:ext>
            </a:extLst>
          </p:cNvPr>
          <p:cNvSpPr/>
          <p:nvPr/>
        </p:nvSpPr>
        <p:spPr>
          <a:xfrm>
            <a:off x="876300" y="4710545"/>
            <a:ext cx="6706755" cy="9516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9949CAD-69CA-194A-811D-EA896BB766A9}"/>
              </a:ext>
            </a:extLst>
          </p:cNvPr>
          <p:cNvSpPr/>
          <p:nvPr/>
        </p:nvSpPr>
        <p:spPr>
          <a:xfrm>
            <a:off x="935551" y="2490680"/>
            <a:ext cx="5840929" cy="5234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E3BDB6A-98AF-7A4A-9E01-C27CD64FA7D7}"/>
              </a:ext>
            </a:extLst>
          </p:cNvPr>
          <p:cNvSpPr/>
          <p:nvPr/>
        </p:nvSpPr>
        <p:spPr>
          <a:xfrm>
            <a:off x="5116945" y="3842327"/>
            <a:ext cx="1659535" cy="49217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Date Placeholder 1">
            <a:extLst>
              <a:ext uri="{FF2B5EF4-FFF2-40B4-BE49-F238E27FC236}">
                <a16:creationId xmlns:a16="http://schemas.microsoft.com/office/drawing/2014/main" id="{F36F6923-10D4-1C40-AE57-6489FF5E8F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9101" y="6453387"/>
            <a:ext cx="2170175" cy="404614"/>
          </a:xfrm>
        </p:spPr>
        <p:txBody>
          <a:bodyPr/>
          <a:lstStyle/>
          <a:p>
            <a:r>
              <a:rPr lang="en-US" dirty="0"/>
              <a:t>Gray Proprietary</a:t>
            </a:r>
          </a:p>
        </p:txBody>
      </p:sp>
    </p:spTree>
    <p:extLst>
      <p:ext uri="{BB962C8B-B14F-4D97-AF65-F5344CB8AC3E}">
        <p14:creationId xmlns:p14="http://schemas.microsoft.com/office/powerpoint/2010/main" val="15972796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75E67E-655E-4779-869F-AFED419E7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31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16702A3-2DE6-4BBB-BA41-C30624BE1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800" dirty="0"/>
              <a:t>Program of the Month:</a:t>
            </a:r>
            <a:br>
              <a:rPr lang="en-US" sz="1800" dirty="0"/>
            </a:br>
            <a:r>
              <a:rPr lang="en-US" sz="1800" dirty="0"/>
              <a:t>Employment and Career Paths – Part 1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E425BE0-B742-9443-8636-437EADA73A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91440" tIns="45720" rIns="91440" bIns="45720" rtlCol="0" anchor="t" anchorCtr="0">
            <a:noAutofit/>
          </a:bodyPr>
          <a:lstStyle/>
          <a:p>
            <a:pPr>
              <a:buFont typeface="Wingdings" charset="2"/>
            </a:pPr>
            <a:r>
              <a:rPr lang="en-US" dirty="0">
                <a:solidFill>
                  <a:srgbClr val="124CA6"/>
                </a:solidFill>
              </a:rPr>
              <a:t>Only 12% of Bachelor’s-degree graduates go into direct prep jobs.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A1574E10-DB7E-4B60-BB4E-4913383B8C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4549" y="1438275"/>
            <a:ext cx="2821855" cy="4757836"/>
          </a:xfrm>
        </p:spPr>
        <p:txBody>
          <a:bodyPr>
            <a:normAutofit/>
          </a:bodyPr>
          <a:lstStyle/>
          <a:p>
            <a:r>
              <a:rPr lang="en-US" sz="1500" dirty="0"/>
              <a:t>This is often a path to grad school – though more often Master’s than Doctoral.</a:t>
            </a:r>
          </a:p>
          <a:p>
            <a:r>
              <a:rPr lang="en-US" sz="1500" dirty="0"/>
              <a:t>Only 12% of employed graduates followed a path into a direct-preparation job.</a:t>
            </a:r>
          </a:p>
          <a:p>
            <a:r>
              <a:rPr lang="en-US" sz="1500" dirty="0"/>
              <a:t>Career outcomes are fine:  average wages, low unemployment.</a:t>
            </a:r>
          </a:p>
          <a:p>
            <a:endParaRPr lang="en-US" sz="1400" dirty="0"/>
          </a:p>
          <a:p>
            <a:endParaRPr lang="en-US" sz="15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3B6522-71E4-D440-AF57-1458E3692B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117" y="1052996"/>
            <a:ext cx="5985432" cy="490660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C2DA1D7-6FD8-4F27-BA72-489CF496DA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560" y="6042205"/>
            <a:ext cx="3832527" cy="41118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EFE6B0F8-F43F-4BB8-BA55-1AF60DA8BEDA}"/>
              </a:ext>
            </a:extLst>
          </p:cNvPr>
          <p:cNvSpPr/>
          <p:nvPr/>
        </p:nvSpPr>
        <p:spPr>
          <a:xfrm>
            <a:off x="1590711" y="4467695"/>
            <a:ext cx="3381639" cy="58459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40A291A-E52A-A24C-AF51-9BE15186A36F}"/>
              </a:ext>
            </a:extLst>
          </p:cNvPr>
          <p:cNvSpPr/>
          <p:nvPr/>
        </p:nvSpPr>
        <p:spPr>
          <a:xfrm>
            <a:off x="1590711" y="5366327"/>
            <a:ext cx="3381639" cy="24355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Date Placeholder 1">
            <a:extLst>
              <a:ext uri="{FF2B5EF4-FFF2-40B4-BE49-F238E27FC236}">
                <a16:creationId xmlns:a16="http://schemas.microsoft.com/office/drawing/2014/main" id="{9437E21D-72CC-F94C-ADA0-7FF2BF2DDC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9101" y="6453387"/>
            <a:ext cx="2170175" cy="404614"/>
          </a:xfrm>
        </p:spPr>
        <p:txBody>
          <a:bodyPr/>
          <a:lstStyle/>
          <a:p>
            <a:r>
              <a:rPr lang="en-US" dirty="0"/>
              <a:t>Gray Proprietary</a:t>
            </a:r>
          </a:p>
        </p:txBody>
      </p:sp>
    </p:spTree>
    <p:extLst>
      <p:ext uri="{BB962C8B-B14F-4D97-AF65-F5344CB8AC3E}">
        <p14:creationId xmlns:p14="http://schemas.microsoft.com/office/powerpoint/2010/main" val="22428298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75E67E-655E-4779-869F-AFED419E7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A1574E10-DB7E-4B60-BB4E-4913383B8C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4550" y="1178560"/>
            <a:ext cx="2660334" cy="5172299"/>
          </a:xfrm>
        </p:spPr>
        <p:txBody>
          <a:bodyPr/>
          <a:lstStyle/>
          <a:p>
            <a:r>
              <a:rPr lang="en-US" dirty="0"/>
              <a:t>Entry-level wages are low.</a:t>
            </a:r>
          </a:p>
          <a:p>
            <a:r>
              <a:rPr lang="en-US" dirty="0"/>
              <a:t>There are a fair number of job postings and jobs.</a:t>
            </a:r>
          </a:p>
          <a:p>
            <a:r>
              <a:rPr lang="en-US" dirty="0"/>
              <a:t>Employment growth has been moderate.</a:t>
            </a:r>
          </a:p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16702A3-2DE6-4BBB-BA41-C30624BE1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800" dirty="0"/>
              <a:t>Program of the Month:</a:t>
            </a:r>
            <a:br>
              <a:rPr lang="en-US" sz="1800" dirty="0"/>
            </a:br>
            <a:r>
              <a:rPr lang="en-US" sz="1800" dirty="0"/>
              <a:t>Employment and Career Paths – Part 2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E425BE0-B742-9443-8636-437EADA73A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124CA6"/>
                </a:solidFill>
              </a:rPr>
              <a:t>Direct-prep jobs for Bachelor’s graduates in Health Services are less appealing.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3B6522-71E4-D440-AF57-1458E3692B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117" y="1052996"/>
            <a:ext cx="5985432" cy="490660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C2DA1D7-6FD8-4F27-BA72-489CF496DA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560" y="6042205"/>
            <a:ext cx="3832527" cy="41118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EFE6B0F8-F43F-4BB8-BA55-1AF60DA8BEDA}"/>
              </a:ext>
            </a:extLst>
          </p:cNvPr>
          <p:cNvSpPr/>
          <p:nvPr/>
        </p:nvSpPr>
        <p:spPr>
          <a:xfrm>
            <a:off x="1590711" y="1542112"/>
            <a:ext cx="3381639" cy="73926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40A291A-E52A-A24C-AF51-9BE15186A36F}"/>
              </a:ext>
            </a:extLst>
          </p:cNvPr>
          <p:cNvSpPr/>
          <p:nvPr/>
        </p:nvSpPr>
        <p:spPr>
          <a:xfrm>
            <a:off x="1590711" y="2240132"/>
            <a:ext cx="3381639" cy="118886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95FD6BE-BC33-5A41-9911-B79DE56B1C8C}"/>
              </a:ext>
            </a:extLst>
          </p:cNvPr>
          <p:cNvSpPr/>
          <p:nvPr/>
        </p:nvSpPr>
        <p:spPr>
          <a:xfrm>
            <a:off x="1590711" y="3922789"/>
            <a:ext cx="3381639" cy="1977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Date Placeholder 1">
            <a:extLst>
              <a:ext uri="{FF2B5EF4-FFF2-40B4-BE49-F238E27FC236}">
                <a16:creationId xmlns:a16="http://schemas.microsoft.com/office/drawing/2014/main" id="{6C2D2222-AC54-E94C-9E20-8212A63606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9101" y="6453387"/>
            <a:ext cx="2170175" cy="404614"/>
          </a:xfrm>
        </p:spPr>
        <p:txBody>
          <a:bodyPr/>
          <a:lstStyle/>
          <a:p>
            <a:r>
              <a:rPr lang="en-US" dirty="0"/>
              <a:t>Gray Proprietary</a:t>
            </a:r>
          </a:p>
        </p:txBody>
      </p:sp>
    </p:spTree>
    <p:extLst>
      <p:ext uri="{BB962C8B-B14F-4D97-AF65-F5344CB8AC3E}">
        <p14:creationId xmlns:p14="http://schemas.microsoft.com/office/powerpoint/2010/main" val="35555684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75E67E-655E-4779-869F-AFED419E7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33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16702A3-2DE6-4BBB-BA41-C30624BE1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/>
              <a:t>Program of the Month:  Program Scorecard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084132-F157-3443-A45D-92FD9B4374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r="667"/>
          <a:stretch/>
        </p:blipFill>
        <p:spPr>
          <a:xfrm>
            <a:off x="203201" y="610861"/>
            <a:ext cx="7449930" cy="58006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0BB96CB-22E5-D742-85CB-82C5C5E6F8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4617" y="683491"/>
            <a:ext cx="2064327" cy="530030"/>
          </a:xfrm>
          <a:prstGeom prst="rect">
            <a:avLst/>
          </a:prstGeom>
        </p:spPr>
      </p:pic>
      <p:sp>
        <p:nvSpPr>
          <p:cNvPr id="7" name="Date Placeholder 1">
            <a:extLst>
              <a:ext uri="{FF2B5EF4-FFF2-40B4-BE49-F238E27FC236}">
                <a16:creationId xmlns:a16="http://schemas.microsoft.com/office/drawing/2014/main" id="{16DCAB54-0FE6-D046-B868-6CBE475664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9101" y="6453387"/>
            <a:ext cx="2170175" cy="404614"/>
          </a:xfrm>
        </p:spPr>
        <p:txBody>
          <a:bodyPr/>
          <a:lstStyle/>
          <a:p>
            <a:r>
              <a:rPr lang="en-US" dirty="0"/>
              <a:t>Gray Proprietary</a:t>
            </a:r>
          </a:p>
        </p:txBody>
      </p:sp>
    </p:spTree>
    <p:extLst>
      <p:ext uri="{BB962C8B-B14F-4D97-AF65-F5344CB8AC3E}">
        <p14:creationId xmlns:p14="http://schemas.microsoft.com/office/powerpoint/2010/main" val="42581152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BE4CDB7-9176-614F-A2EB-61B8F6F8B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BF802367-A8A8-FF4E-9990-B6BEDDB68BF3}"/>
              </a:ext>
            </a:extLst>
          </p:cNvPr>
          <p:cNvSpPr/>
          <p:nvPr/>
        </p:nvSpPr>
        <p:spPr>
          <a:xfrm>
            <a:off x="481999" y="4811276"/>
            <a:ext cx="876300" cy="20320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1F855609-7105-4D23-81A2-82A00F858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8299" y="1684721"/>
            <a:ext cx="6427402" cy="5107576"/>
          </a:xfrm>
        </p:spPr>
        <p:txBody>
          <a:bodyPr>
            <a:normAutofit/>
          </a:bodyPr>
          <a:lstStyle/>
          <a:p>
            <a:r>
              <a:rPr lang="en-US" dirty="0"/>
              <a:t>Inquiries</a:t>
            </a:r>
          </a:p>
          <a:p>
            <a:pPr lvl="1"/>
            <a:r>
              <a:rPr lang="en-US" dirty="0"/>
              <a:t>National</a:t>
            </a:r>
          </a:p>
          <a:p>
            <a:pPr lvl="1"/>
            <a:r>
              <a:rPr lang="en-US" dirty="0"/>
              <a:t>Online and On-Campus</a:t>
            </a:r>
          </a:p>
          <a:p>
            <a:pPr lvl="1"/>
            <a:r>
              <a:rPr lang="en-US" dirty="0"/>
              <a:t>Program, Degree, and City</a:t>
            </a:r>
          </a:p>
          <a:p>
            <a:r>
              <a:rPr lang="en-US" dirty="0"/>
              <a:t>Google Search Trends</a:t>
            </a:r>
          </a:p>
          <a:p>
            <a:pPr lvl="1"/>
            <a:r>
              <a:rPr lang="en-US" dirty="0"/>
              <a:t>Programs</a:t>
            </a:r>
          </a:p>
          <a:p>
            <a:pPr lvl="1"/>
            <a:r>
              <a:rPr lang="en-US" dirty="0"/>
              <a:t>Brands</a:t>
            </a:r>
          </a:p>
          <a:p>
            <a:pPr lvl="1"/>
            <a:r>
              <a:rPr lang="en-US" dirty="0"/>
              <a:t>Growth and Decline</a:t>
            </a:r>
          </a:p>
          <a:p>
            <a:pPr lvl="1"/>
            <a:r>
              <a:rPr lang="en-US" dirty="0"/>
              <a:t>Brand Reach</a:t>
            </a:r>
          </a:p>
          <a:p>
            <a:r>
              <a:rPr lang="en-US" dirty="0"/>
              <a:t>Program of the Month:  Health Services/Allied Health, General</a:t>
            </a:r>
          </a:p>
          <a:p>
            <a:r>
              <a:rPr lang="en-US" dirty="0"/>
              <a:t>Where to Offer a Program:  Market Analysis</a:t>
            </a:r>
          </a:p>
          <a:p>
            <a:r>
              <a:rPr lang="en-US" dirty="0"/>
              <a:t>Summary</a:t>
            </a:r>
          </a:p>
          <a:p>
            <a:endParaRPr lang="en-US" dirty="0"/>
          </a:p>
        </p:txBody>
      </p:sp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883289F4-162D-6F43-874E-EC45B6B5C3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9101" y="6453387"/>
            <a:ext cx="2170175" cy="404614"/>
          </a:xfrm>
        </p:spPr>
        <p:txBody>
          <a:bodyPr/>
          <a:lstStyle/>
          <a:p>
            <a:r>
              <a:rPr lang="en-US" dirty="0"/>
              <a:t>Gray Proprietary</a:t>
            </a:r>
          </a:p>
        </p:txBody>
      </p:sp>
    </p:spTree>
    <p:extLst>
      <p:ext uri="{BB962C8B-B14F-4D97-AF65-F5344CB8AC3E}">
        <p14:creationId xmlns:p14="http://schemas.microsoft.com/office/powerpoint/2010/main" val="341541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00B9507-9586-F84E-9836-923C9778D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1B86D99-BFFA-B840-B4D6-D31D76618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800" dirty="0"/>
              <a:t>Offering a Bachelor’s Program in</a:t>
            </a:r>
            <a:br>
              <a:rPr lang="en-US" sz="1800" dirty="0"/>
            </a:br>
            <a:r>
              <a:rPr lang="en-US" sz="1800" dirty="0"/>
              <a:t>Health Services/Allied Health, General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0683D0D-829A-924E-ABCC-16C435C4F7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8588" y="669925"/>
            <a:ext cx="8928100" cy="620395"/>
          </a:xfrm>
        </p:spPr>
        <p:txBody>
          <a:bodyPr vert="horz" lIns="91440" tIns="45720" rIns="91440" bIns="45720" rtlCol="0" anchor="t" anchorCtr="0">
            <a:noAutofit/>
          </a:bodyPr>
          <a:lstStyle/>
          <a:p>
            <a:pPr>
              <a:buFont typeface="Wingdings" charset="2"/>
            </a:pPr>
            <a:r>
              <a:rPr lang="en-US" dirty="0">
                <a:solidFill>
                  <a:srgbClr val="124CA6"/>
                </a:solidFill>
              </a:rPr>
              <a:t>Gray’s Market Analysis Program (MAP) ranks markets on estimated unfilled student demand for one or more programs.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96C0BBB9-1A69-4D89-BB42-60BD21CF49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348" y="1290320"/>
            <a:ext cx="8927303" cy="404615"/>
          </a:xfrm>
        </p:spPr>
        <p:txBody>
          <a:bodyPr>
            <a:normAutofit/>
          </a:bodyPr>
          <a:lstStyle/>
          <a:p>
            <a:r>
              <a:rPr lang="en-US" sz="1550" dirty="0"/>
              <a:t>For this program, Phoenix (AZ) has the most estimated market potential.</a:t>
            </a:r>
          </a:p>
          <a:p>
            <a:pPr marL="182880" indent="0">
              <a:buNone/>
            </a:pPr>
            <a:endParaRPr lang="en-US" sz="155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B5AF27-A522-3144-B987-B61B67F7D7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653" y="1887515"/>
            <a:ext cx="6982691" cy="431227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BA1D326-BBAB-5644-A321-B7B81C9252DF}"/>
              </a:ext>
            </a:extLst>
          </p:cNvPr>
          <p:cNvSpPr/>
          <p:nvPr/>
        </p:nvSpPr>
        <p:spPr>
          <a:xfrm>
            <a:off x="1089706" y="2806573"/>
            <a:ext cx="6623846" cy="27160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Date Placeholder 1">
            <a:extLst>
              <a:ext uri="{FF2B5EF4-FFF2-40B4-BE49-F238E27FC236}">
                <a16:creationId xmlns:a16="http://schemas.microsoft.com/office/drawing/2014/main" id="{F06774BD-6E93-864B-98B4-2CB7F42CCD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9101" y="6453387"/>
            <a:ext cx="2170175" cy="404614"/>
          </a:xfrm>
        </p:spPr>
        <p:txBody>
          <a:bodyPr/>
          <a:lstStyle/>
          <a:p>
            <a:r>
              <a:rPr lang="en-US" dirty="0"/>
              <a:t>Gray Proprietary</a:t>
            </a:r>
          </a:p>
        </p:txBody>
      </p:sp>
    </p:spTree>
    <p:extLst>
      <p:ext uri="{BB962C8B-B14F-4D97-AF65-F5344CB8AC3E}">
        <p14:creationId xmlns:p14="http://schemas.microsoft.com/office/powerpoint/2010/main" val="35118369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D2BB0C9-E745-6A43-988D-6772E4335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36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B83E129-937B-CB4C-84B2-438B9CCC0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800" dirty="0"/>
              <a:t>Ranking Markets Using Estimated Unfilled Demand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2DBD9E4-37CE-994F-BF1E-DD640D171AA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124CA6"/>
                </a:solidFill>
              </a:rPr>
              <a:t>We calculate five independent estimates of student demand 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826D25-0E40-F445-A3B1-CCA58E90EA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100" y="2844800"/>
            <a:ext cx="6273800" cy="1168400"/>
          </a:xfrm>
          <a:prstGeom prst="rect">
            <a:avLst/>
          </a:prstGeom>
        </p:spPr>
      </p:pic>
      <p:sp>
        <p:nvSpPr>
          <p:cNvPr id="7" name="Date Placeholder 1">
            <a:extLst>
              <a:ext uri="{FF2B5EF4-FFF2-40B4-BE49-F238E27FC236}">
                <a16:creationId xmlns:a16="http://schemas.microsoft.com/office/drawing/2014/main" id="{EFC86B3E-D179-CD4D-AB83-2F2B1E5648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9101" y="6453387"/>
            <a:ext cx="2170175" cy="404614"/>
          </a:xfrm>
        </p:spPr>
        <p:txBody>
          <a:bodyPr/>
          <a:lstStyle/>
          <a:p>
            <a:r>
              <a:rPr lang="en-US" dirty="0"/>
              <a:t>Gray Proprietary</a:t>
            </a:r>
          </a:p>
        </p:txBody>
      </p:sp>
    </p:spTree>
    <p:extLst>
      <p:ext uri="{BB962C8B-B14F-4D97-AF65-F5344CB8AC3E}">
        <p14:creationId xmlns:p14="http://schemas.microsoft.com/office/powerpoint/2010/main" val="15029996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D2BB0C9-E745-6A43-988D-6772E4335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37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B83E129-937B-CB4C-84B2-438B9CCC0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800" dirty="0"/>
              <a:t>Ranking Markets Using Estimated Unfilled Demand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2DBD9E4-37CE-994F-BF1E-DD640D171AA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124CA6"/>
                </a:solidFill>
              </a:rPr>
              <a:t>We then subtract actual completions by U.S. students from potential completions …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DAE11B8-EA20-CC4A-B4A3-3599160C7C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188" y="2397991"/>
            <a:ext cx="6286500" cy="1193800"/>
          </a:xfrm>
          <a:prstGeom prst="rect">
            <a:avLst/>
          </a:prstGeom>
        </p:spPr>
      </p:pic>
      <p:sp>
        <p:nvSpPr>
          <p:cNvPr id="8" name="Date Placeholder 1">
            <a:extLst>
              <a:ext uri="{FF2B5EF4-FFF2-40B4-BE49-F238E27FC236}">
                <a16:creationId xmlns:a16="http://schemas.microsoft.com/office/drawing/2014/main" id="{A84F79CE-873C-204F-9B5C-CE5FCBCD99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9101" y="6453387"/>
            <a:ext cx="2170175" cy="404614"/>
          </a:xfrm>
        </p:spPr>
        <p:txBody>
          <a:bodyPr/>
          <a:lstStyle/>
          <a:p>
            <a:r>
              <a:rPr lang="en-US" dirty="0"/>
              <a:t>Gray Proprietary</a:t>
            </a:r>
          </a:p>
        </p:txBody>
      </p:sp>
    </p:spTree>
    <p:extLst>
      <p:ext uri="{BB962C8B-B14F-4D97-AF65-F5344CB8AC3E}">
        <p14:creationId xmlns:p14="http://schemas.microsoft.com/office/powerpoint/2010/main" val="200586633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D2BB0C9-E745-6A43-988D-6772E4335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38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B83E129-937B-CB4C-84B2-438B9CCC0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800" dirty="0"/>
              <a:t>Ranking Markets Using Estimated Unfilled Demand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2DBD9E4-37CE-994F-BF1E-DD640D171AA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124CA6"/>
                </a:solidFill>
              </a:rPr>
              <a:t>And the result is estimated unfilled demand, measured in annual completions…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3CB6AD-0D90-7D46-A8E7-1FBD22EB17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7735" y="2682372"/>
            <a:ext cx="6148531" cy="1150530"/>
          </a:xfrm>
          <a:prstGeom prst="rect">
            <a:avLst/>
          </a:prstGeom>
        </p:spPr>
      </p:pic>
      <p:sp>
        <p:nvSpPr>
          <p:cNvPr id="7" name="Date Placeholder 1">
            <a:extLst>
              <a:ext uri="{FF2B5EF4-FFF2-40B4-BE49-F238E27FC236}">
                <a16:creationId xmlns:a16="http://schemas.microsoft.com/office/drawing/2014/main" id="{7E890ACA-A340-7948-B251-9DC120473B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9101" y="6453387"/>
            <a:ext cx="2170175" cy="404614"/>
          </a:xfrm>
        </p:spPr>
        <p:txBody>
          <a:bodyPr/>
          <a:lstStyle/>
          <a:p>
            <a:r>
              <a:rPr lang="en-US" dirty="0"/>
              <a:t>Gray Proprietary</a:t>
            </a:r>
          </a:p>
        </p:txBody>
      </p:sp>
    </p:spTree>
    <p:extLst>
      <p:ext uri="{BB962C8B-B14F-4D97-AF65-F5344CB8AC3E}">
        <p14:creationId xmlns:p14="http://schemas.microsoft.com/office/powerpoint/2010/main" val="146895751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D2BB0C9-E745-6A43-988D-6772E4335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B83E129-937B-CB4C-84B2-438B9CCC0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800" dirty="0"/>
              <a:t>Ranking Markets Using Estimated Unfilled Demand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7ED6AFD-73AF-034B-A003-8598509B2B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8588" y="669925"/>
            <a:ext cx="8928100" cy="778629"/>
          </a:xfrm>
        </p:spPr>
        <p:txBody>
          <a:bodyPr/>
          <a:lstStyle/>
          <a:p>
            <a:r>
              <a:rPr lang="en-US" dirty="0"/>
              <a:t>... Which we weight, based on institution priorities and program characteristics.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E188380-8FBE-8945-BE91-96B61AC41F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0175" y="1295720"/>
            <a:ext cx="3083650" cy="177565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EC03A61-DDAA-884C-9C5D-36B7920F50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126" y="3608941"/>
            <a:ext cx="8100291" cy="217554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241E209-2614-6946-A08A-6474544C08CA}"/>
              </a:ext>
            </a:extLst>
          </p:cNvPr>
          <p:cNvSpPr/>
          <p:nvPr/>
        </p:nvSpPr>
        <p:spPr>
          <a:xfrm>
            <a:off x="591126" y="5532679"/>
            <a:ext cx="7564583" cy="25181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47289D15-403D-1A42-8BDA-2B1E127AC6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9101" y="6453387"/>
            <a:ext cx="2170175" cy="404614"/>
          </a:xfrm>
        </p:spPr>
        <p:txBody>
          <a:bodyPr/>
          <a:lstStyle/>
          <a:p>
            <a:r>
              <a:rPr lang="en-US" dirty="0"/>
              <a:t>Gray Proprietary</a:t>
            </a:r>
          </a:p>
        </p:txBody>
      </p:sp>
    </p:spTree>
    <p:extLst>
      <p:ext uri="{BB962C8B-B14F-4D97-AF65-F5344CB8AC3E}">
        <p14:creationId xmlns:p14="http://schemas.microsoft.com/office/powerpoint/2010/main" val="35157437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3555829-9AAB-4F62-A21B-D1A3373E65CB}"/>
              </a:ext>
            </a:extLst>
          </p:cNvPr>
          <p:cNvSpPr/>
          <p:nvPr/>
        </p:nvSpPr>
        <p:spPr>
          <a:xfrm>
            <a:off x="3438525" y="2238011"/>
            <a:ext cx="619125" cy="2571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29101" y="1058489"/>
            <a:ext cx="8927303" cy="705658"/>
          </a:xfrm>
        </p:spPr>
        <p:txBody>
          <a:bodyPr/>
          <a:lstStyle/>
          <a:p>
            <a:r>
              <a:rPr lang="en-US" dirty="0"/>
              <a:t>We started tracking inquiries in 2012 and Google search volumes in September 2016.</a:t>
            </a:r>
          </a:p>
          <a:p>
            <a:r>
              <a:rPr lang="en-US" dirty="0"/>
              <a:t>In our webinars, we share data for the last three years. </a:t>
            </a:r>
          </a:p>
          <a:p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Overall Student Inquiries (All Sources)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1DDF6D-975B-9B4B-BB26-F7444D84B7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91440" tIns="45720" rIns="91440" bIns="45720" rtlCol="0" anchor="t" anchorCtr="0">
            <a:noAutofit/>
          </a:bodyPr>
          <a:lstStyle/>
          <a:p>
            <a:pPr>
              <a:buFont typeface="Wingdings" charset="2"/>
            </a:pPr>
            <a:r>
              <a:rPr lang="en-US" dirty="0">
                <a:solidFill>
                  <a:srgbClr val="124CA6"/>
                </a:solidFill>
              </a:rPr>
              <a:t>Gray has tracked demand for several years.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10921" y="6194951"/>
            <a:ext cx="4016281" cy="230832"/>
          </a:xfrm>
          <a:prstGeom prst="rect">
            <a:avLst/>
          </a:prstGeom>
          <a:noFill/>
          <a:ln w="0" cap="rnd" cmpd="tri">
            <a:noFill/>
            <a:rou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sz="900" b="0" dirty="0">
                <a:solidFill>
                  <a:schemeClr val="accent5"/>
                </a:solidFill>
                <a:effectLst/>
                <a:latin typeface="Georgia (Body)"/>
                <a:cs typeface="Myriad Pro"/>
              </a:rPr>
              <a:t>Source:  GrayReports </a:t>
            </a:r>
            <a:r>
              <a:rPr lang="mr-IN" sz="900" b="0" dirty="0">
                <a:solidFill>
                  <a:schemeClr val="accent5"/>
                </a:solidFill>
                <a:effectLst/>
                <a:latin typeface="Georgia (Body)"/>
                <a:cs typeface="Myriad Pro"/>
              </a:rPr>
              <a:t>–</a:t>
            </a:r>
            <a:r>
              <a:rPr lang="en-US" sz="900" b="0" dirty="0">
                <a:solidFill>
                  <a:schemeClr val="accent5"/>
                </a:solidFill>
                <a:effectLst/>
                <a:latin typeface="Georgia (Body)"/>
                <a:cs typeface="Myriad Pro"/>
              </a:rPr>
              <a:t> </a:t>
            </a:r>
            <a:r>
              <a:rPr lang="en-US" sz="900" b="0" i="1" dirty="0">
                <a:solidFill>
                  <a:schemeClr val="accent5"/>
                </a:solidFill>
                <a:effectLst/>
                <a:latin typeface="Georgia (Body)"/>
                <a:cs typeface="Myriad Pro"/>
              </a:rPr>
              <a:t>Inquiry Trends, </a:t>
            </a:r>
            <a:r>
              <a:rPr lang="en-US" sz="900" b="0" dirty="0">
                <a:solidFill>
                  <a:schemeClr val="accent5"/>
                </a:solidFill>
                <a:effectLst/>
                <a:latin typeface="Georgia (Body)"/>
                <a:cs typeface="Myriad Pro"/>
              </a:rPr>
              <a:t>Gray’s Program Evaluation System</a:t>
            </a:r>
            <a:endParaRPr lang="en-US" sz="900" dirty="0">
              <a:solidFill>
                <a:schemeClr val="accent5"/>
              </a:solidFill>
              <a:latin typeface="Georgia (Body)"/>
            </a:endParaRP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CB4D4A0A-0355-CD4A-8A0A-98EA247927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0273411"/>
              </p:ext>
            </p:extLst>
          </p:nvPr>
        </p:nvGraphicFramePr>
        <p:xfrm>
          <a:off x="333113" y="1724664"/>
          <a:ext cx="8477773" cy="45570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Oval 14"/>
          <p:cNvSpPr/>
          <p:nvPr/>
        </p:nvSpPr>
        <p:spPr>
          <a:xfrm>
            <a:off x="3990975" y="2238011"/>
            <a:ext cx="1819275" cy="2571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1800" dirty="0">
              <a:latin typeface="Myriad Pro"/>
            </a:endParaRPr>
          </a:p>
        </p:txBody>
      </p:sp>
      <p:sp>
        <p:nvSpPr>
          <p:cNvPr id="12" name="Date Placeholder 1">
            <a:extLst>
              <a:ext uri="{FF2B5EF4-FFF2-40B4-BE49-F238E27FC236}">
                <a16:creationId xmlns:a16="http://schemas.microsoft.com/office/drawing/2014/main" id="{C819CBFE-9EFF-C54F-AD86-04B1DEEA8C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9101" y="6453387"/>
            <a:ext cx="2170175" cy="404614"/>
          </a:xfrm>
        </p:spPr>
        <p:txBody>
          <a:bodyPr/>
          <a:lstStyle/>
          <a:p>
            <a:r>
              <a:rPr lang="en-US" dirty="0"/>
              <a:t>Gray Proprietary</a:t>
            </a:r>
          </a:p>
        </p:txBody>
      </p:sp>
    </p:spTree>
    <p:extLst>
      <p:ext uri="{BB962C8B-B14F-4D97-AF65-F5344CB8AC3E}">
        <p14:creationId xmlns:p14="http://schemas.microsoft.com/office/powerpoint/2010/main" val="344298793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BE4CDB7-9176-614F-A2EB-61B8F6F8B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BF802367-A8A8-FF4E-9990-B6BEDDB68BF3}"/>
              </a:ext>
            </a:extLst>
          </p:cNvPr>
          <p:cNvSpPr/>
          <p:nvPr/>
        </p:nvSpPr>
        <p:spPr>
          <a:xfrm>
            <a:off x="481999" y="5188466"/>
            <a:ext cx="876300" cy="20320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FE8EF1F6-63E6-4C1A-876E-3C3831733C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8299" y="1684721"/>
            <a:ext cx="6427402" cy="5107576"/>
          </a:xfrm>
        </p:spPr>
        <p:txBody>
          <a:bodyPr>
            <a:normAutofit/>
          </a:bodyPr>
          <a:lstStyle/>
          <a:p>
            <a:r>
              <a:rPr lang="en-US" dirty="0"/>
              <a:t>Inquiries</a:t>
            </a:r>
          </a:p>
          <a:p>
            <a:pPr lvl="1"/>
            <a:r>
              <a:rPr lang="en-US" dirty="0"/>
              <a:t>National</a:t>
            </a:r>
          </a:p>
          <a:p>
            <a:pPr lvl="1"/>
            <a:r>
              <a:rPr lang="en-US" dirty="0"/>
              <a:t>Online and On-Campus</a:t>
            </a:r>
          </a:p>
          <a:p>
            <a:pPr lvl="1"/>
            <a:r>
              <a:rPr lang="en-US" dirty="0"/>
              <a:t>Program, Degree, and City</a:t>
            </a:r>
          </a:p>
          <a:p>
            <a:r>
              <a:rPr lang="en-US" dirty="0"/>
              <a:t>Google Search Trends</a:t>
            </a:r>
          </a:p>
          <a:p>
            <a:pPr lvl="1"/>
            <a:r>
              <a:rPr lang="en-US" dirty="0"/>
              <a:t>Programs</a:t>
            </a:r>
          </a:p>
          <a:p>
            <a:pPr lvl="1"/>
            <a:r>
              <a:rPr lang="en-US" dirty="0"/>
              <a:t>Brands</a:t>
            </a:r>
          </a:p>
          <a:p>
            <a:pPr lvl="1"/>
            <a:r>
              <a:rPr lang="en-US" dirty="0"/>
              <a:t>Growth and Decline</a:t>
            </a:r>
          </a:p>
          <a:p>
            <a:pPr lvl="1"/>
            <a:r>
              <a:rPr lang="en-US" dirty="0"/>
              <a:t>Brand Reach</a:t>
            </a:r>
          </a:p>
          <a:p>
            <a:r>
              <a:rPr lang="en-US" dirty="0"/>
              <a:t>Program of the Month:  Health Services/Allied Health, General</a:t>
            </a:r>
          </a:p>
          <a:p>
            <a:r>
              <a:rPr lang="en-US" dirty="0"/>
              <a:t>Where to Offer a Program:  Market Analysis</a:t>
            </a:r>
          </a:p>
          <a:p>
            <a:r>
              <a:rPr lang="en-US" dirty="0"/>
              <a:t>Summary</a:t>
            </a:r>
          </a:p>
          <a:p>
            <a:endParaRPr lang="en-US" dirty="0"/>
          </a:p>
        </p:txBody>
      </p:sp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5EC268B2-4D17-8840-81DF-8E1ED12E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9101" y="6453387"/>
            <a:ext cx="2170175" cy="404614"/>
          </a:xfrm>
        </p:spPr>
        <p:txBody>
          <a:bodyPr/>
          <a:lstStyle/>
          <a:p>
            <a:r>
              <a:rPr lang="en-US" dirty="0"/>
              <a:t>Gray Proprietary</a:t>
            </a:r>
          </a:p>
        </p:txBody>
      </p:sp>
    </p:spTree>
    <p:extLst>
      <p:ext uri="{BB962C8B-B14F-4D97-AF65-F5344CB8AC3E}">
        <p14:creationId xmlns:p14="http://schemas.microsoft.com/office/powerpoint/2010/main" val="82374458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F3EBA99-3B28-4EDB-B7D7-135E54F34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41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6F2D4F-9BA5-4AA6-88AB-BD7B9C1077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101" y="669411"/>
            <a:ext cx="8927303" cy="566172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550" dirty="0"/>
              <a:t>Total student inquiries were up 4% year-over-year.</a:t>
            </a:r>
          </a:p>
          <a:p>
            <a:pPr lvl="1"/>
            <a:r>
              <a:rPr lang="en-US" sz="1350" dirty="0"/>
              <a:t>Inquiries for online programs continue to rise.</a:t>
            </a:r>
          </a:p>
          <a:p>
            <a:pPr lvl="1"/>
            <a:r>
              <a:rPr lang="en-US" sz="1350" dirty="0"/>
              <a:t>Inquiries for on-campus programs continue to fall.</a:t>
            </a:r>
          </a:p>
          <a:p>
            <a:r>
              <a:rPr lang="en-US" sz="1550" dirty="0"/>
              <a:t>Inquiry conversion rates appear to be up each month for the entire fourth quarter 2018.</a:t>
            </a:r>
          </a:p>
          <a:p>
            <a:r>
              <a:rPr lang="en-US" sz="1550" dirty="0"/>
              <a:t>Inquiries for Criminal Justice programs rose 53% in January, while Medical Assisting inquiries continued their trend of 20% year-over-year declines.</a:t>
            </a:r>
          </a:p>
          <a:p>
            <a:r>
              <a:rPr lang="en-US" sz="1550" dirty="0"/>
              <a:t>Inquiries for Mental Health Counseling and Health Services/Allied Health, General continue their trends of very large year-over-year increases.</a:t>
            </a:r>
          </a:p>
          <a:p>
            <a:r>
              <a:rPr lang="en-US" sz="1550" dirty="0"/>
              <a:t>The adjacent states of Oklahoma and Arkansas saw the highest inquiry growth rates.</a:t>
            </a:r>
          </a:p>
          <a:p>
            <a:r>
              <a:rPr lang="en-US" sz="1550" dirty="0"/>
              <a:t>Inquiries at most levels continue to grow, while those for Undergraduate Certificates continue to decrease.</a:t>
            </a:r>
          </a:p>
          <a:p>
            <a:r>
              <a:rPr lang="en-US" sz="1550" dirty="0"/>
              <a:t>Among university brands, University of Texas at Austin showed the fastest growth in Google searches in January.</a:t>
            </a:r>
          </a:p>
          <a:p>
            <a:endParaRPr lang="en-US" sz="1550" dirty="0"/>
          </a:p>
          <a:p>
            <a:pPr marL="182880" indent="0" algn="ctr">
              <a:buNone/>
            </a:pPr>
            <a:endParaRPr lang="en-US" sz="1800" dirty="0"/>
          </a:p>
          <a:p>
            <a:pPr marL="182880" indent="0" algn="ctr">
              <a:buNone/>
            </a:pPr>
            <a:endParaRPr lang="en-US" sz="1800" dirty="0"/>
          </a:p>
          <a:p>
            <a:pPr marL="182880" indent="0" algn="ctr">
              <a:buNone/>
            </a:pPr>
            <a:r>
              <a:rPr lang="en-US" sz="1800" dirty="0"/>
              <a:t>As always, good market data enables better program decisions.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ECDF5BA-5D8E-4229-9F02-23A535C0E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Key Demand Trends and Observations</a:t>
            </a:r>
          </a:p>
        </p:txBody>
      </p:sp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27F9CE57-9943-2248-94E3-F643F03E18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9101" y="6453387"/>
            <a:ext cx="2170175" cy="404614"/>
          </a:xfrm>
        </p:spPr>
        <p:txBody>
          <a:bodyPr/>
          <a:lstStyle/>
          <a:p>
            <a:r>
              <a:rPr lang="en-US" dirty="0"/>
              <a:t>Gray Proprietary</a:t>
            </a:r>
          </a:p>
        </p:txBody>
      </p:sp>
    </p:spTree>
    <p:extLst>
      <p:ext uri="{BB962C8B-B14F-4D97-AF65-F5344CB8AC3E}">
        <p14:creationId xmlns:p14="http://schemas.microsoft.com/office/powerpoint/2010/main" val="309985621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7630DB1-F3BC-B54C-A5AF-EE30EC997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42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2A8153-8F4B-1B43-B9C2-02542062AF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348" y="1115744"/>
            <a:ext cx="8927303" cy="5172299"/>
          </a:xfrm>
        </p:spPr>
        <p:txBody>
          <a:bodyPr>
            <a:noAutofit/>
          </a:bodyPr>
          <a:lstStyle/>
          <a:p>
            <a:pPr marL="407988" indent="-225425"/>
            <a:r>
              <a:rPr lang="en-US" b="1" dirty="0"/>
              <a:t>Understand  Student Demand </a:t>
            </a:r>
            <a:r>
              <a:rPr lang="en-US" dirty="0"/>
              <a:t>    Learn how to gather and evaluate data on potential 					        students’ interest in academic programs.</a:t>
            </a:r>
            <a:br>
              <a:rPr lang="en-US" dirty="0"/>
            </a:br>
            <a:endParaRPr lang="en-US" dirty="0"/>
          </a:p>
          <a:p>
            <a:r>
              <a:rPr lang="en-US" b="1" dirty="0"/>
              <a:t>Determine Employer Needs          </a:t>
            </a:r>
            <a:r>
              <a:rPr lang="en-US" dirty="0"/>
              <a:t>Learn data sources and techniques you can use to 					        determine the skills graduates will need and the        				                      jobs and wages they may get.</a:t>
            </a:r>
            <a:br>
              <a:rPr lang="en-US" dirty="0"/>
            </a:br>
            <a:endParaRPr lang="en-US" dirty="0"/>
          </a:p>
          <a:p>
            <a:r>
              <a:rPr lang="en-US" b="1" dirty="0"/>
              <a:t>Evaluate Competitive Intensity </a:t>
            </a:r>
            <a:r>
              <a:rPr lang="en-US" dirty="0"/>
              <a:t>   Learn how to assess the number, size, and power of 					        your program’s competitors.</a:t>
            </a:r>
            <a:br>
              <a:rPr lang="en-US" dirty="0"/>
            </a:br>
            <a:endParaRPr lang="en-US" dirty="0"/>
          </a:p>
          <a:p>
            <a:r>
              <a:rPr lang="en-US" b="1" dirty="0"/>
              <a:t>Calculate Program Economics     </a:t>
            </a:r>
            <a:r>
              <a:rPr lang="en-US" dirty="0"/>
              <a:t>Learn how to assemble and analyze data on course   					        and program cost, revenue, margin, and overhead.</a:t>
            </a:r>
            <a:br>
              <a:rPr lang="en-US" dirty="0"/>
            </a:br>
            <a:endParaRPr lang="en-US" dirty="0"/>
          </a:p>
          <a:p>
            <a:r>
              <a:rPr lang="en-US" b="1" dirty="0"/>
              <a:t>Inform and Engage      		       </a:t>
            </a:r>
            <a:r>
              <a:rPr lang="en-US" dirty="0"/>
              <a:t>Learn who needs to be involved and how to engage</a:t>
            </a:r>
            <a:r>
              <a:rPr lang="en-US" b="1" dirty="0"/>
              <a:t> Constituencies</a:t>
            </a:r>
            <a:r>
              <a:rPr lang="en-US" dirty="0"/>
              <a:t>	                                    them in a process that leads to better program 					                      decisions and strengthens ties among faculty and 					        administrators.</a:t>
            </a:r>
            <a:br>
              <a:rPr lang="en-US" dirty="0"/>
            </a:br>
            <a:endParaRPr lang="en-US" dirty="0"/>
          </a:p>
          <a:p>
            <a:r>
              <a:rPr lang="en-US" b="1" dirty="0"/>
              <a:t>Integrate and Sustain</a:t>
            </a:r>
            <a:r>
              <a:rPr lang="en-US" dirty="0"/>
              <a:t>	                      Learn how to integrate academic, financial, and 					                      market data in an ongoing program review process.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42F0A58-D37C-AA41-9AF6-8D3C81EB0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Program Portfolio Optimization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8A4E3FE-D3D8-A84E-A9FB-82CBE4667FA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8588" y="669925"/>
            <a:ext cx="8928100" cy="406107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How can your college or university make better program decisions?</a:t>
            </a:r>
          </a:p>
        </p:txBody>
      </p:sp>
      <p:sp>
        <p:nvSpPr>
          <p:cNvPr id="7" name="Date Placeholder 1">
            <a:extLst>
              <a:ext uri="{FF2B5EF4-FFF2-40B4-BE49-F238E27FC236}">
                <a16:creationId xmlns:a16="http://schemas.microsoft.com/office/drawing/2014/main" id="{D6829CD7-6873-A842-BA42-0DB952C5A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9101" y="6453387"/>
            <a:ext cx="2170175" cy="404614"/>
          </a:xfrm>
        </p:spPr>
        <p:txBody>
          <a:bodyPr/>
          <a:lstStyle/>
          <a:p>
            <a:r>
              <a:rPr lang="en-US" dirty="0"/>
              <a:t>Gray Proprietary</a:t>
            </a:r>
          </a:p>
        </p:txBody>
      </p:sp>
    </p:spTree>
    <p:extLst>
      <p:ext uri="{BB962C8B-B14F-4D97-AF65-F5344CB8AC3E}">
        <p14:creationId xmlns:p14="http://schemas.microsoft.com/office/powerpoint/2010/main" val="258438928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3BA82D6-0E3E-0B43-BA87-04EC702AA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43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E26D409-B64D-D545-AF10-AF9A74B7C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Webinar Schedule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71FD8DD-BA63-CA49-9B35-86EB09CBE47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Gray will offer education on program decision-making over the next six months.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02D6698-711C-CF45-8835-E3019CDFC5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2260945"/>
              </p:ext>
            </p:extLst>
          </p:nvPr>
        </p:nvGraphicFramePr>
        <p:xfrm>
          <a:off x="1066800" y="1878496"/>
          <a:ext cx="6766560" cy="38154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3280">
                  <a:extLst>
                    <a:ext uri="{9D8B030D-6E8A-4147-A177-3AD203B41FA5}">
                      <a16:colId xmlns:a16="http://schemas.microsoft.com/office/drawing/2014/main" val="3136632143"/>
                    </a:ext>
                  </a:extLst>
                </a:gridCol>
                <a:gridCol w="3383280">
                  <a:extLst>
                    <a:ext uri="{9D8B030D-6E8A-4147-A177-3AD203B41FA5}">
                      <a16:colId xmlns:a16="http://schemas.microsoft.com/office/drawing/2014/main" val="2917651930"/>
                    </a:ext>
                  </a:extLst>
                </a:gridCol>
              </a:tblGrid>
              <a:tr h="53671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solidFill>
                            <a:srgbClr val="FFFFFF"/>
                          </a:solidFill>
                        </a:rPr>
                        <a:t>Topic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solidFill>
                            <a:srgbClr val="FFFFFF"/>
                          </a:solidFill>
                        </a:rPr>
                        <a:t>Webinar Schedule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solidFill>
                            <a:srgbClr val="FFFFFF"/>
                          </a:solidFill>
                        </a:rPr>
                        <a:t>(Eastern Time)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5483388"/>
                  </a:ext>
                </a:extLst>
              </a:tr>
              <a:tr h="40591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b="1" dirty="0"/>
                        <a:t>Determine Employer Needs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4288" indent="0" algn="ctr" defTabSz="685766" rtl="0" eaLnBrk="1" latinLnBrk="0" hangingPunct="1">
                        <a:lnSpc>
                          <a:spcPct val="100000"/>
                        </a:lnSpc>
                        <a:tabLst/>
                      </a:pPr>
                      <a:r>
                        <a:rPr lang="en-US" sz="1351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March 7, 2:00 PM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5466054"/>
                  </a:ext>
                </a:extLst>
              </a:tr>
              <a:tr h="12491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Monthly Trends in Demand for Higher Education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Guest Speaker:  BKD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4288" indent="0" algn="ctr" defTabSz="685766" rtl="0" eaLnBrk="1" latinLnBrk="0" hangingPunct="1">
                        <a:lnSpc>
                          <a:spcPct val="100000"/>
                        </a:lnSpc>
                        <a:tabLst/>
                      </a:pPr>
                      <a:r>
                        <a:rPr lang="en-US" sz="1351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March 21, 1:00 PM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1511700"/>
                  </a:ext>
                </a:extLst>
              </a:tr>
              <a:tr h="40591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b="1" dirty="0"/>
                        <a:t>Evaluate Competitive Intensity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4288" indent="0" algn="ctr" defTabSz="685766" rtl="0" eaLnBrk="1" latinLnBrk="0" hangingPunct="1">
                        <a:lnSpc>
                          <a:spcPct val="100000"/>
                        </a:lnSpc>
                        <a:tabLst/>
                      </a:pPr>
                      <a:r>
                        <a:rPr lang="en-US" sz="1351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April 11, 2:00 PM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3732274"/>
                  </a:ext>
                </a:extLst>
              </a:tr>
              <a:tr h="40591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b="1" dirty="0"/>
                        <a:t>Calculate Program Economics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4288" indent="0" algn="ctr" defTabSz="685766" rtl="0" eaLnBrk="1" latinLnBrk="0" hangingPunct="1">
                        <a:lnSpc>
                          <a:spcPct val="100000"/>
                        </a:lnSpc>
                        <a:tabLst/>
                      </a:pPr>
                      <a:r>
                        <a:rPr lang="en-US" sz="1351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May 16, 2:00 PM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5351235"/>
                  </a:ext>
                </a:extLst>
              </a:tr>
              <a:tr h="40591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b="1" dirty="0"/>
                        <a:t>Inform and Engage Constituencies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4288" indent="0" algn="ctr" defTabSz="685766" rtl="0" eaLnBrk="1" latinLnBrk="0" hangingPunct="1">
                        <a:lnSpc>
                          <a:spcPct val="100000"/>
                        </a:lnSpc>
                        <a:tabLst/>
                      </a:pPr>
                      <a:r>
                        <a:rPr lang="en-US" sz="1351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June 13, 2:00 PM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0583167"/>
                  </a:ext>
                </a:extLst>
              </a:tr>
              <a:tr h="40591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b="1" dirty="0"/>
                        <a:t>Integrate and Sustain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4288" indent="0" algn="ctr" defTabSz="685766" rtl="0" eaLnBrk="1" latinLnBrk="0" hangingPunct="1">
                        <a:lnSpc>
                          <a:spcPct val="100000"/>
                        </a:lnSpc>
                        <a:tabLst/>
                      </a:pPr>
                      <a:r>
                        <a:rPr lang="en-US" sz="1351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July 18, 2:00 PM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8253231"/>
                  </a:ext>
                </a:extLst>
              </a:tr>
            </a:tbl>
          </a:graphicData>
        </a:graphic>
      </p:graphicFrame>
      <p:sp>
        <p:nvSpPr>
          <p:cNvPr id="8" name="Date Placeholder 1">
            <a:extLst>
              <a:ext uri="{FF2B5EF4-FFF2-40B4-BE49-F238E27FC236}">
                <a16:creationId xmlns:a16="http://schemas.microsoft.com/office/drawing/2014/main" id="{538CF273-DCC3-FA48-95BF-62231D5D2C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9101" y="6453387"/>
            <a:ext cx="2170175" cy="404614"/>
          </a:xfrm>
        </p:spPr>
        <p:txBody>
          <a:bodyPr/>
          <a:lstStyle/>
          <a:p>
            <a:r>
              <a:rPr lang="en-US" dirty="0"/>
              <a:t>Gray Proprietary</a:t>
            </a:r>
          </a:p>
        </p:txBody>
      </p:sp>
    </p:spTree>
    <p:extLst>
      <p:ext uri="{BB962C8B-B14F-4D97-AF65-F5344CB8AC3E}">
        <p14:creationId xmlns:p14="http://schemas.microsoft.com/office/powerpoint/2010/main" val="141240808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9F4616F-E9ED-42C0-BE29-F862384DA7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8904" y="3429000"/>
            <a:ext cx="8786191" cy="1203318"/>
          </a:xfrm>
        </p:spPr>
        <p:txBody>
          <a:bodyPr>
            <a:normAutofit/>
          </a:bodyPr>
          <a:lstStyle/>
          <a:p>
            <a:r>
              <a:rPr lang="en-US" sz="3600" dirty="0"/>
              <a:t>Demand for Higher Education Programs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FEA7A78-F3E2-4F8F-9D2A-65F847B5BA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9611" y="5029088"/>
            <a:ext cx="7384775" cy="796121"/>
          </a:xfrm>
        </p:spPr>
        <p:txBody>
          <a:bodyPr/>
          <a:lstStyle/>
          <a:p>
            <a:r>
              <a:rPr lang="en-US" sz="3100" dirty="0"/>
              <a:t>Next Webcast:  March 21</a:t>
            </a:r>
            <a:r>
              <a:rPr lang="en-US" sz="3100" baseline="30000" dirty="0"/>
              <a:t>st</a:t>
            </a:r>
            <a:r>
              <a:rPr lang="en-US" sz="3100" dirty="0"/>
              <a:t>  </a:t>
            </a:r>
            <a:br>
              <a:rPr lang="en-US" sz="3100" dirty="0"/>
            </a:br>
            <a:r>
              <a:rPr lang="en-US" sz="2000" dirty="0"/>
              <a:t>(February Results)</a:t>
            </a:r>
            <a:br>
              <a:rPr lang="en-US" sz="3100" dirty="0"/>
            </a:br>
            <a:r>
              <a:rPr lang="en-US" sz="2800" dirty="0"/>
              <a:t>1:00 PM Eastern Time</a:t>
            </a:r>
          </a:p>
          <a:p>
            <a:r>
              <a:rPr lang="en-US" sz="2800" dirty="0"/>
              <a:t>Featuring a Guest Speaker from BKD!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5862" y="2110154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 anchorCtr="0">
            <a:normAutofit/>
          </a:bodyPr>
          <a:lstStyle/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6934702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>
          <a:xfrm>
            <a:off x="128588" y="1049342"/>
            <a:ext cx="8927303" cy="5172299"/>
          </a:xfrm>
        </p:spPr>
        <p:txBody>
          <a:bodyPr/>
          <a:lstStyle/>
          <a:p>
            <a:r>
              <a:rPr lang="en-US" dirty="0"/>
              <a:t>We recorded more inquiries in January than in any other month since August 2016.</a:t>
            </a:r>
          </a:p>
          <a:p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Student Inquiries (All Sources)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/>
        <p:txBody>
          <a:bodyPr vert="horz" lIns="91440" tIns="45720" rIns="91440" bIns="45720" rtlCol="0" anchor="t" anchorCtr="0">
            <a:noAutofit/>
          </a:bodyPr>
          <a:lstStyle/>
          <a:p>
            <a:pPr>
              <a:buFont typeface="Wingdings" charset="2"/>
            </a:pPr>
            <a:r>
              <a:rPr lang="en-US" dirty="0">
                <a:solidFill>
                  <a:srgbClr val="124CA6"/>
                </a:solidFill>
              </a:rPr>
              <a:t>For the second consecutive year, inquiries in January have increased year-over-year.</a:t>
            </a: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1712621044"/>
              </p:ext>
            </p:extLst>
          </p:nvPr>
        </p:nvGraphicFramePr>
        <p:xfrm>
          <a:off x="333113" y="1724664"/>
          <a:ext cx="8477773" cy="45570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210921" y="6194951"/>
            <a:ext cx="4016281" cy="230832"/>
          </a:xfrm>
          <a:prstGeom prst="rect">
            <a:avLst/>
          </a:prstGeom>
          <a:noFill/>
          <a:ln w="0" cap="rnd" cmpd="tri">
            <a:noFill/>
            <a:rou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sz="900" b="0" dirty="0">
                <a:solidFill>
                  <a:schemeClr val="accent5"/>
                </a:solidFill>
                <a:effectLst/>
                <a:latin typeface="Georgia (Body)"/>
                <a:cs typeface="Myriad Pro"/>
              </a:rPr>
              <a:t>Source:  GrayReports </a:t>
            </a:r>
            <a:r>
              <a:rPr lang="mr-IN" sz="900" b="0" dirty="0">
                <a:solidFill>
                  <a:schemeClr val="accent5"/>
                </a:solidFill>
                <a:effectLst/>
                <a:latin typeface="Georgia (Body)"/>
                <a:cs typeface="Myriad Pro"/>
              </a:rPr>
              <a:t>–</a:t>
            </a:r>
            <a:r>
              <a:rPr lang="en-US" sz="900" b="0" dirty="0">
                <a:solidFill>
                  <a:schemeClr val="accent5"/>
                </a:solidFill>
                <a:effectLst/>
                <a:latin typeface="Georgia (Body)"/>
                <a:cs typeface="Myriad Pro"/>
              </a:rPr>
              <a:t> </a:t>
            </a:r>
            <a:r>
              <a:rPr lang="en-US" sz="900" b="0" i="1" dirty="0">
                <a:solidFill>
                  <a:schemeClr val="accent5"/>
                </a:solidFill>
                <a:effectLst/>
                <a:latin typeface="Georgia (Body)"/>
                <a:cs typeface="Myriad Pro"/>
              </a:rPr>
              <a:t>Inquiry Trends, </a:t>
            </a:r>
            <a:r>
              <a:rPr lang="en-US" sz="900" b="0" dirty="0">
                <a:solidFill>
                  <a:schemeClr val="accent5"/>
                </a:solidFill>
                <a:effectLst/>
                <a:latin typeface="Georgia (Body)"/>
                <a:cs typeface="Myriad Pro"/>
              </a:rPr>
              <a:t>Gray’s Program Evaluation System</a:t>
            </a:r>
            <a:endParaRPr lang="en-US" sz="900" dirty="0">
              <a:solidFill>
                <a:schemeClr val="accent5"/>
              </a:solidFill>
              <a:latin typeface="Georgia (Body)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111F0D-3AF7-4062-91E8-21C3FFEA397C}"/>
              </a:ext>
            </a:extLst>
          </p:cNvPr>
          <p:cNvSpPr txBox="1"/>
          <p:nvPr/>
        </p:nvSpPr>
        <p:spPr>
          <a:xfrm>
            <a:off x="1301007" y="2133702"/>
            <a:ext cx="534121" cy="473976"/>
          </a:xfrm>
          <a:prstGeom prst="rect">
            <a:avLst/>
          </a:prstGeom>
          <a:solidFill>
            <a:srgbClr val="048000"/>
          </a:solidFill>
          <a:ln w="0" cap="rnd" cmpd="tri">
            <a:noFill/>
            <a:round/>
          </a:ln>
          <a:effectLst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buClr>
                <a:schemeClr val="tx2">
                  <a:lumMod val="75000"/>
                </a:schemeClr>
              </a:buClr>
            </a:pPr>
            <a:r>
              <a:rPr lang="en-US" sz="1100" b="1" dirty="0">
                <a:solidFill>
                  <a:srgbClr val="FFFFFF"/>
                </a:solidFill>
                <a:latin typeface="Georgia (Body)"/>
                <a:cs typeface="Myriad Pro"/>
              </a:rPr>
              <a:t>+ 4</a:t>
            </a:r>
            <a:r>
              <a:rPr lang="en-US" sz="1100" b="1" dirty="0">
                <a:solidFill>
                  <a:srgbClr val="FFFFFF"/>
                </a:solidFill>
                <a:effectLst/>
                <a:latin typeface="Georgia (Body)"/>
                <a:cs typeface="Myriad Pro"/>
              </a:rPr>
              <a:t>%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  <a:buClr>
                <a:schemeClr val="tx2">
                  <a:lumMod val="75000"/>
                </a:schemeClr>
              </a:buClr>
            </a:pPr>
            <a:r>
              <a:rPr lang="en-US" sz="1100" b="1" dirty="0">
                <a:solidFill>
                  <a:srgbClr val="FFFFFF"/>
                </a:solidFill>
                <a:effectLst/>
                <a:latin typeface="Georgia (Body)"/>
                <a:cs typeface="Myriad Pro"/>
              </a:rPr>
              <a:t>YoY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2443AFC-79E5-45E8-8AC5-7662AD11F272}"/>
              </a:ext>
            </a:extLst>
          </p:cNvPr>
          <p:cNvSpPr/>
          <p:nvPr/>
        </p:nvSpPr>
        <p:spPr>
          <a:xfrm>
            <a:off x="1290388" y="2667786"/>
            <a:ext cx="544740" cy="47397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1800" dirty="0">
              <a:latin typeface="Myriad Pro"/>
            </a:endParaRPr>
          </a:p>
        </p:txBody>
      </p:sp>
      <p:sp>
        <p:nvSpPr>
          <p:cNvPr id="15" name="Date Placeholder 1">
            <a:extLst>
              <a:ext uri="{FF2B5EF4-FFF2-40B4-BE49-F238E27FC236}">
                <a16:creationId xmlns:a16="http://schemas.microsoft.com/office/drawing/2014/main" id="{5D2711AD-DC03-E94F-8737-307F75ADD0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9101" y="6453387"/>
            <a:ext cx="2170175" cy="404614"/>
          </a:xfrm>
        </p:spPr>
        <p:txBody>
          <a:bodyPr/>
          <a:lstStyle/>
          <a:p>
            <a:r>
              <a:rPr lang="en-US" dirty="0"/>
              <a:t>Gray Proprietary</a:t>
            </a:r>
          </a:p>
        </p:txBody>
      </p:sp>
    </p:spTree>
    <p:extLst>
      <p:ext uri="{BB962C8B-B14F-4D97-AF65-F5344CB8AC3E}">
        <p14:creationId xmlns:p14="http://schemas.microsoft.com/office/powerpoint/2010/main" val="753869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D9F23C6A-C070-463A-89F8-BE6955D45F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65878577"/>
              </p:ext>
            </p:extLst>
          </p:nvPr>
        </p:nvGraphicFramePr>
        <p:xfrm>
          <a:off x="242090" y="1734278"/>
          <a:ext cx="8635007" cy="42700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2EE1AE-4AFA-43F2-86AB-7C358D6CA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6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56BC06-90E0-4900-BF3D-311FE78306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101" y="1118178"/>
            <a:ext cx="8927303" cy="555635"/>
          </a:xfrm>
        </p:spPr>
        <p:txBody>
          <a:bodyPr/>
          <a:lstStyle/>
          <a:p>
            <a:r>
              <a:rPr lang="en-US" dirty="0"/>
              <a:t>Conversions of November and December 2018 inquiries, while incomplete, have already exceeded prior-year counts.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FE662A1-2517-4890-B8A0-0F5DE39A6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200" dirty="0"/>
              <a:t>Student Inquiry Conversions (All Sources)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679189E-BAF2-4753-98B1-DB96A170B3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91440" tIns="45720" rIns="91440" bIns="45720" rtlCol="0" anchor="t" anchorCtr="0">
            <a:noAutofit/>
          </a:bodyPr>
          <a:lstStyle/>
          <a:p>
            <a:pPr>
              <a:buFont typeface="Wingdings" charset="2"/>
            </a:pPr>
            <a:r>
              <a:rPr lang="en-US" dirty="0">
                <a:solidFill>
                  <a:srgbClr val="124CA6"/>
                </a:solidFill>
              </a:rPr>
              <a:t>In the last “mature month,” October 2018, conversions increased 7% year-over-year.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B094A50-16E4-4BAD-93A1-0C3E74C96C5B}"/>
              </a:ext>
            </a:extLst>
          </p:cNvPr>
          <p:cNvSpPr/>
          <p:nvPr/>
        </p:nvSpPr>
        <p:spPr>
          <a:xfrm>
            <a:off x="7328621" y="5082311"/>
            <a:ext cx="1236209" cy="590437"/>
          </a:xfrm>
          <a:prstGeom prst="rect">
            <a:avLst/>
          </a:prstGeom>
          <a:solidFill>
            <a:schemeClr val="accent6">
              <a:lumMod val="75000"/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1800" dirty="0">
              <a:latin typeface="Myriad Pro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905F23-A7DA-4680-98D3-1280B0FF5DE1}"/>
              </a:ext>
            </a:extLst>
          </p:cNvPr>
          <p:cNvSpPr txBox="1"/>
          <p:nvPr/>
        </p:nvSpPr>
        <p:spPr>
          <a:xfrm>
            <a:off x="254496" y="5884835"/>
            <a:ext cx="8635008" cy="330090"/>
          </a:xfrm>
          <a:prstGeom prst="rect">
            <a:avLst/>
          </a:prstGeom>
          <a:noFill/>
          <a:ln w="0" cap="rnd" cmpd="tri">
            <a:noFill/>
            <a:rou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90000"/>
              </a:lnSpc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+mj-lt"/>
              <a:buAutoNum type="arabicPeriod"/>
            </a:pPr>
            <a:r>
              <a:rPr lang="en-US" sz="800" dirty="0">
                <a:solidFill>
                  <a:schemeClr val="accent5"/>
                </a:solidFill>
                <a:latin typeface="Georgia (Body)"/>
                <a:cs typeface="Myriad Pro"/>
              </a:rPr>
              <a:t>Conversions</a:t>
            </a:r>
            <a:r>
              <a:rPr lang="en-US" sz="800" b="0" dirty="0">
                <a:solidFill>
                  <a:schemeClr val="accent5"/>
                </a:solidFill>
                <a:effectLst/>
                <a:latin typeface="Georgia (Body)"/>
                <a:cs typeface="Myriad Pro"/>
              </a:rPr>
              <a:t> are counted in the month in which the inquiry </a:t>
            </a:r>
            <a:r>
              <a:rPr lang="en-US" sz="800" dirty="0">
                <a:solidFill>
                  <a:schemeClr val="accent5"/>
                </a:solidFill>
                <a:latin typeface="Georgia (Body)"/>
                <a:cs typeface="Myriad Pro"/>
              </a:rPr>
              <a:t>is</a:t>
            </a:r>
            <a:r>
              <a:rPr lang="en-US" sz="800" b="0" dirty="0">
                <a:solidFill>
                  <a:schemeClr val="accent5"/>
                </a:solidFill>
                <a:effectLst/>
                <a:latin typeface="Georgia (Body)"/>
                <a:cs typeface="Myriad Pro"/>
              </a:rPr>
              <a:t> received (i.e., an inquiry that is received in January and converts in March will be counted as a January inquiry).  Typically, the application rate will rise for at least three months after the month in which the inquiries </a:t>
            </a:r>
            <a:r>
              <a:rPr lang="en-US" sz="800" dirty="0">
                <a:solidFill>
                  <a:schemeClr val="accent5"/>
                </a:solidFill>
                <a:latin typeface="Georgia (Body)"/>
                <a:cs typeface="Myriad Pro"/>
              </a:rPr>
              <a:t>are </a:t>
            </a:r>
            <a:r>
              <a:rPr lang="en-US" sz="800" b="0" dirty="0">
                <a:solidFill>
                  <a:schemeClr val="accent5"/>
                </a:solidFill>
                <a:effectLst/>
                <a:latin typeface="Georgia (Body)"/>
                <a:cs typeface="Myriad Pro"/>
              </a:rPr>
              <a:t>received</a:t>
            </a:r>
            <a:r>
              <a:rPr lang="en-US" sz="900" b="0" dirty="0">
                <a:solidFill>
                  <a:schemeClr val="accent5"/>
                </a:solidFill>
                <a:effectLst/>
                <a:latin typeface="Georgia (Body)"/>
                <a:cs typeface="Myriad Pro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5478868-B673-4208-A3EC-BBF9328305E8}"/>
              </a:ext>
            </a:extLst>
          </p:cNvPr>
          <p:cNvSpPr txBox="1"/>
          <p:nvPr/>
        </p:nvSpPr>
        <p:spPr>
          <a:xfrm>
            <a:off x="7341629" y="5409240"/>
            <a:ext cx="1168910" cy="230832"/>
          </a:xfrm>
          <a:prstGeom prst="rect">
            <a:avLst/>
          </a:prstGeom>
          <a:noFill/>
          <a:ln w="0" cap="rnd" cmpd="tri">
            <a:noFill/>
            <a:rou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buClr>
                <a:schemeClr val="tx2">
                  <a:lumMod val="75000"/>
                </a:schemeClr>
              </a:buClr>
            </a:pPr>
            <a:r>
              <a:rPr lang="en-US" sz="1000" b="0" i="1" dirty="0">
                <a:effectLst/>
                <a:latin typeface="Myriad Pro"/>
                <a:cs typeface="Myriad Pro"/>
              </a:rPr>
              <a:t>Immature Months</a:t>
            </a:r>
            <a:r>
              <a:rPr lang="en-US" sz="1000" i="1" baseline="30000" dirty="0">
                <a:latin typeface="Myriad Pro"/>
                <a:cs typeface="Myriad Pro"/>
              </a:rPr>
              <a:t>1</a:t>
            </a:r>
            <a:endParaRPr lang="en-US" sz="1000" b="0" i="1" dirty="0">
              <a:effectLst/>
              <a:latin typeface="Myriad Pro"/>
              <a:cs typeface="Myriad Pro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0BF22FE-C7CA-4859-86C7-984E8927BF95}"/>
              </a:ext>
            </a:extLst>
          </p:cNvPr>
          <p:cNvSpPr txBox="1"/>
          <p:nvPr/>
        </p:nvSpPr>
        <p:spPr>
          <a:xfrm>
            <a:off x="242091" y="6214925"/>
            <a:ext cx="4003019" cy="230832"/>
          </a:xfrm>
          <a:prstGeom prst="rect">
            <a:avLst/>
          </a:prstGeom>
          <a:noFill/>
          <a:ln w="0" cap="rnd" cmpd="tri">
            <a:noFill/>
            <a:rou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sz="900" b="0" dirty="0">
                <a:solidFill>
                  <a:schemeClr val="accent5"/>
                </a:solidFill>
                <a:effectLst/>
                <a:latin typeface="Georgia (Body)"/>
                <a:cs typeface="Myriad Pro"/>
              </a:rPr>
              <a:t>Source:  GrayReports </a:t>
            </a:r>
            <a:r>
              <a:rPr lang="mr-IN" sz="900" b="0" dirty="0">
                <a:solidFill>
                  <a:schemeClr val="accent5"/>
                </a:solidFill>
                <a:effectLst/>
                <a:latin typeface="Georgia (Body)"/>
                <a:cs typeface="Myriad Pro"/>
              </a:rPr>
              <a:t>–</a:t>
            </a:r>
            <a:r>
              <a:rPr lang="en-US" sz="900" b="0" dirty="0">
                <a:solidFill>
                  <a:schemeClr val="accent5"/>
                </a:solidFill>
                <a:effectLst/>
                <a:latin typeface="Georgia (Body)"/>
                <a:cs typeface="Myriad Pro"/>
              </a:rPr>
              <a:t> </a:t>
            </a:r>
            <a:r>
              <a:rPr lang="en-US" sz="900" b="0" i="1" dirty="0">
                <a:solidFill>
                  <a:schemeClr val="accent5"/>
                </a:solidFill>
                <a:effectLst/>
                <a:latin typeface="Georgia (Body)"/>
                <a:cs typeface="Myriad Pro"/>
              </a:rPr>
              <a:t>Inquiry Trends, </a:t>
            </a:r>
            <a:r>
              <a:rPr lang="en-US" sz="900" b="0" dirty="0">
                <a:solidFill>
                  <a:schemeClr val="accent5"/>
                </a:solidFill>
                <a:effectLst/>
                <a:latin typeface="Georgia (Body)"/>
                <a:cs typeface="Myriad Pro"/>
              </a:rPr>
              <a:t>Gray’s Program Evaluation System</a:t>
            </a:r>
            <a:endParaRPr lang="en-US" sz="900" dirty="0">
              <a:solidFill>
                <a:schemeClr val="accent5"/>
              </a:solidFill>
              <a:latin typeface="Georgia (Body)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7C02AD7-F1E7-8942-83C7-E95D41A4CADF}"/>
              </a:ext>
            </a:extLst>
          </p:cNvPr>
          <p:cNvSpPr/>
          <p:nvPr/>
        </p:nvSpPr>
        <p:spPr>
          <a:xfrm>
            <a:off x="6711354" y="3347870"/>
            <a:ext cx="617267" cy="5904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EBF030C-90A1-4C22-9BCC-3FEF9B25FCDF}"/>
              </a:ext>
            </a:extLst>
          </p:cNvPr>
          <p:cNvSpPr/>
          <p:nvPr/>
        </p:nvSpPr>
        <p:spPr>
          <a:xfrm>
            <a:off x="1246286" y="5055936"/>
            <a:ext cx="611090" cy="590437"/>
          </a:xfrm>
          <a:prstGeom prst="rect">
            <a:avLst/>
          </a:prstGeom>
          <a:solidFill>
            <a:schemeClr val="accent6">
              <a:lumMod val="75000"/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1800" dirty="0">
              <a:latin typeface="Myriad Pro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FCDD21F-5599-4172-ADF8-B1746F82979C}"/>
              </a:ext>
            </a:extLst>
          </p:cNvPr>
          <p:cNvSpPr txBox="1"/>
          <p:nvPr/>
        </p:nvSpPr>
        <p:spPr>
          <a:xfrm>
            <a:off x="1192993" y="5415624"/>
            <a:ext cx="763351" cy="230832"/>
          </a:xfrm>
          <a:prstGeom prst="rect">
            <a:avLst/>
          </a:prstGeom>
          <a:noFill/>
          <a:ln w="0" cap="rnd" cmpd="tri">
            <a:noFill/>
            <a:rou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buClr>
                <a:schemeClr val="tx2">
                  <a:lumMod val="75000"/>
                </a:schemeClr>
              </a:buClr>
            </a:pPr>
            <a:r>
              <a:rPr lang="en-US" sz="1000" b="0" i="1" dirty="0">
                <a:effectLst/>
                <a:latin typeface="Myriad Pro"/>
                <a:cs typeface="Myriad Pro"/>
              </a:rPr>
              <a:t>Immature</a:t>
            </a:r>
            <a:r>
              <a:rPr lang="en-US" sz="1000" b="0" i="1" baseline="30000" dirty="0">
                <a:effectLst/>
                <a:latin typeface="Myriad Pro"/>
                <a:cs typeface="Myriad Pro"/>
              </a:rPr>
              <a:t>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670E46E-FF51-40F6-A0F6-07E33EA38456}"/>
              </a:ext>
            </a:extLst>
          </p:cNvPr>
          <p:cNvSpPr txBox="1"/>
          <p:nvPr/>
        </p:nvSpPr>
        <p:spPr>
          <a:xfrm>
            <a:off x="6759338" y="2847602"/>
            <a:ext cx="521297" cy="473976"/>
          </a:xfrm>
          <a:prstGeom prst="rect">
            <a:avLst/>
          </a:prstGeom>
          <a:solidFill>
            <a:srgbClr val="048000"/>
          </a:solidFill>
          <a:ln w="0" cap="rnd" cmpd="tri">
            <a:noFill/>
            <a:round/>
          </a:ln>
          <a:effectLst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buClr>
                <a:schemeClr val="tx2">
                  <a:lumMod val="75000"/>
                </a:schemeClr>
              </a:buClr>
            </a:pPr>
            <a:r>
              <a:rPr lang="en-US" sz="1100" b="1" dirty="0">
                <a:solidFill>
                  <a:srgbClr val="FFFFFF"/>
                </a:solidFill>
                <a:latin typeface="Georgia (Body)"/>
                <a:cs typeface="Myriad Pro"/>
              </a:rPr>
              <a:t>+ 7</a:t>
            </a:r>
            <a:r>
              <a:rPr lang="en-US" sz="1100" b="1" dirty="0">
                <a:solidFill>
                  <a:srgbClr val="FFFFFF"/>
                </a:solidFill>
                <a:effectLst/>
                <a:latin typeface="Georgia (Body)"/>
                <a:cs typeface="Myriad Pro"/>
              </a:rPr>
              <a:t>%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  <a:buClr>
                <a:schemeClr val="tx2">
                  <a:lumMod val="75000"/>
                </a:schemeClr>
              </a:buClr>
            </a:pPr>
            <a:r>
              <a:rPr lang="en-US" sz="1100" b="1" dirty="0">
                <a:solidFill>
                  <a:srgbClr val="FFFFFF"/>
                </a:solidFill>
                <a:effectLst/>
                <a:latin typeface="Georgia (Body)"/>
                <a:cs typeface="Myriad Pro"/>
              </a:rPr>
              <a:t>YoY</a:t>
            </a:r>
          </a:p>
        </p:txBody>
      </p:sp>
      <p:sp>
        <p:nvSpPr>
          <p:cNvPr id="18" name="Date Placeholder 1">
            <a:extLst>
              <a:ext uri="{FF2B5EF4-FFF2-40B4-BE49-F238E27FC236}">
                <a16:creationId xmlns:a16="http://schemas.microsoft.com/office/drawing/2014/main" id="{AA94B64C-9740-9247-A410-90FB8D48AC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9101" y="6453387"/>
            <a:ext cx="2170175" cy="404614"/>
          </a:xfrm>
        </p:spPr>
        <p:txBody>
          <a:bodyPr/>
          <a:lstStyle/>
          <a:p>
            <a:r>
              <a:rPr lang="en-US" dirty="0"/>
              <a:t>Gray Proprietary</a:t>
            </a:r>
          </a:p>
        </p:txBody>
      </p:sp>
    </p:spTree>
    <p:extLst>
      <p:ext uri="{BB962C8B-B14F-4D97-AF65-F5344CB8AC3E}">
        <p14:creationId xmlns:p14="http://schemas.microsoft.com/office/powerpoint/2010/main" val="21377074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D75B59F-050C-4857-8BAB-E1EBFB449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7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CDCFB5-2FB3-4B22-9D5F-7D61F19B01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8986" y="1056730"/>
            <a:ext cx="8927303" cy="5172299"/>
          </a:xfrm>
        </p:spPr>
        <p:txBody>
          <a:bodyPr/>
          <a:lstStyle/>
          <a:p>
            <a:r>
              <a:rPr lang="en-US" dirty="0"/>
              <a:t>Price-per-inquiry was $0.02 higher in January than December.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E2E9742-BD7E-4DDC-968E-8A2D9D6BD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Average Price for Pay-per-Inquiry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96F3449-BB20-4B9B-878B-0630BEFE7AC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91440" tIns="45720" rIns="91440" bIns="45720" rtlCol="0" anchor="t" anchorCtr="0">
            <a:noAutofit/>
          </a:bodyPr>
          <a:lstStyle/>
          <a:p>
            <a:pPr>
              <a:buFont typeface="Wingdings" charset="2"/>
            </a:pPr>
            <a:r>
              <a:rPr lang="en-US" sz="1700" dirty="0">
                <a:solidFill>
                  <a:srgbClr val="124CA6"/>
                </a:solidFill>
              </a:rPr>
              <a:t>Price-per-inquiry has continued its pattern of year-over-year increases.</a:t>
            </a:r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22BA125E-5CEB-45A0-9B04-073F56DF1D3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3989013"/>
              </p:ext>
            </p:extLst>
          </p:nvPr>
        </p:nvGraphicFramePr>
        <p:xfrm>
          <a:off x="210921" y="1604513"/>
          <a:ext cx="8683183" cy="43235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B26A97D0-586C-4D92-B6A7-09E1D44E3F12}"/>
              </a:ext>
            </a:extLst>
          </p:cNvPr>
          <p:cNvSpPr txBox="1"/>
          <p:nvPr/>
        </p:nvSpPr>
        <p:spPr>
          <a:xfrm>
            <a:off x="210921" y="5985644"/>
            <a:ext cx="5402441" cy="230832"/>
          </a:xfrm>
          <a:prstGeom prst="rect">
            <a:avLst/>
          </a:prstGeom>
          <a:noFill/>
          <a:ln w="0" cap="rnd" cmpd="tri">
            <a:noFill/>
            <a:rou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buClr>
                <a:schemeClr val="tx2">
                  <a:lumMod val="75000"/>
                </a:schemeClr>
              </a:buClr>
            </a:pPr>
            <a:r>
              <a:rPr lang="en-US" sz="1000" b="0" dirty="0">
                <a:solidFill>
                  <a:schemeClr val="accent5"/>
                </a:solidFill>
                <a:effectLst/>
                <a:latin typeface="Georgia (Body)"/>
                <a:cs typeface="Myriad Pro"/>
              </a:rPr>
              <a:t>Note:  PPI </a:t>
            </a:r>
            <a:r>
              <a:rPr lang="en-US" sz="1000" dirty="0">
                <a:solidFill>
                  <a:schemeClr val="accent5"/>
                </a:solidFill>
                <a:latin typeface="Georgia (Body)"/>
                <a:cs typeface="Myriad Pro"/>
              </a:rPr>
              <a:t>means “Pay per Inquiry.” </a:t>
            </a:r>
            <a:r>
              <a:rPr lang="en-US" sz="1000" b="0" dirty="0">
                <a:solidFill>
                  <a:schemeClr val="accent5"/>
                </a:solidFill>
                <a:effectLst/>
                <a:latin typeface="Georgia (Body)"/>
                <a:cs typeface="Myriad Pro"/>
              </a:rPr>
              <a:t>  Inquiry price is the average price </a:t>
            </a:r>
            <a:r>
              <a:rPr lang="en-US" sz="1000" dirty="0">
                <a:solidFill>
                  <a:schemeClr val="accent5"/>
                </a:solidFill>
                <a:latin typeface="Georgia (Body)"/>
                <a:cs typeface="Myriad Pro"/>
              </a:rPr>
              <a:t>per inquiry from PPI</a:t>
            </a:r>
            <a:r>
              <a:rPr lang="en-US" sz="1000" b="0" dirty="0">
                <a:solidFill>
                  <a:schemeClr val="accent5"/>
                </a:solidFill>
                <a:effectLst/>
                <a:latin typeface="Georgia (Body)"/>
                <a:cs typeface="Myriad Pro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80BBA48-550F-4E9E-988A-8844D17047A3}"/>
              </a:ext>
            </a:extLst>
          </p:cNvPr>
          <p:cNvSpPr txBox="1"/>
          <p:nvPr/>
        </p:nvSpPr>
        <p:spPr>
          <a:xfrm>
            <a:off x="210921" y="6209726"/>
            <a:ext cx="4003019" cy="230832"/>
          </a:xfrm>
          <a:prstGeom prst="rect">
            <a:avLst/>
          </a:prstGeom>
          <a:noFill/>
          <a:ln w="0" cap="rnd" cmpd="tri">
            <a:noFill/>
            <a:rou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sz="900" b="0" dirty="0">
                <a:solidFill>
                  <a:schemeClr val="accent5"/>
                </a:solidFill>
                <a:effectLst/>
                <a:latin typeface="Georgia (Body)"/>
                <a:cs typeface="Myriad Pro"/>
              </a:rPr>
              <a:t>Source:  GrayReports </a:t>
            </a:r>
            <a:r>
              <a:rPr lang="mr-IN" sz="900" b="0" dirty="0">
                <a:solidFill>
                  <a:schemeClr val="accent5"/>
                </a:solidFill>
                <a:effectLst/>
                <a:latin typeface="Georgia (Body)"/>
                <a:cs typeface="Myriad Pro"/>
              </a:rPr>
              <a:t>–</a:t>
            </a:r>
            <a:r>
              <a:rPr lang="en-US" sz="900" b="0" dirty="0">
                <a:solidFill>
                  <a:schemeClr val="accent5"/>
                </a:solidFill>
                <a:effectLst/>
                <a:latin typeface="Georgia (Body)"/>
                <a:cs typeface="Myriad Pro"/>
              </a:rPr>
              <a:t> </a:t>
            </a:r>
            <a:r>
              <a:rPr lang="en-US" sz="900" b="0" i="1" dirty="0">
                <a:solidFill>
                  <a:schemeClr val="accent5"/>
                </a:solidFill>
                <a:effectLst/>
                <a:latin typeface="Georgia (Body)"/>
                <a:cs typeface="Myriad Pro"/>
              </a:rPr>
              <a:t>Inquiry Trends, </a:t>
            </a:r>
            <a:r>
              <a:rPr lang="en-US" sz="900" b="0" dirty="0">
                <a:solidFill>
                  <a:schemeClr val="accent5"/>
                </a:solidFill>
                <a:effectLst/>
                <a:latin typeface="Georgia (Body)"/>
                <a:cs typeface="Myriad Pro"/>
              </a:rPr>
              <a:t>Gray’s Program Evaluation System</a:t>
            </a:r>
            <a:endParaRPr lang="en-US" sz="900" dirty="0">
              <a:solidFill>
                <a:schemeClr val="accent5"/>
              </a:solidFill>
              <a:latin typeface="Georgia (Body)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6C86017-6EEB-4572-BB17-E2E9379C8CE2}"/>
              </a:ext>
            </a:extLst>
          </p:cNvPr>
          <p:cNvSpPr txBox="1"/>
          <p:nvPr/>
        </p:nvSpPr>
        <p:spPr>
          <a:xfrm>
            <a:off x="981626" y="2531984"/>
            <a:ext cx="527709" cy="473976"/>
          </a:xfrm>
          <a:prstGeom prst="rect">
            <a:avLst/>
          </a:prstGeom>
          <a:solidFill>
            <a:srgbClr val="048000"/>
          </a:solidFill>
          <a:ln w="0" cap="rnd" cmpd="tri">
            <a:noFill/>
            <a:round/>
          </a:ln>
          <a:effectLst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buClr>
                <a:schemeClr val="tx2">
                  <a:lumMod val="75000"/>
                </a:schemeClr>
              </a:buClr>
            </a:pPr>
            <a:r>
              <a:rPr lang="en-US" sz="1100" b="1" dirty="0">
                <a:solidFill>
                  <a:srgbClr val="FFFFFF"/>
                </a:solidFill>
                <a:latin typeface="Georgia (Body)"/>
                <a:cs typeface="Myriad Pro"/>
              </a:rPr>
              <a:t>+ 1</a:t>
            </a:r>
            <a:r>
              <a:rPr lang="en-US" sz="1100" b="1" dirty="0">
                <a:solidFill>
                  <a:srgbClr val="FFFFFF"/>
                </a:solidFill>
                <a:effectLst/>
                <a:latin typeface="Georgia (Body)"/>
                <a:cs typeface="Myriad Pro"/>
              </a:rPr>
              <a:t>%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  <a:buClr>
                <a:schemeClr val="tx2">
                  <a:lumMod val="75000"/>
                </a:schemeClr>
              </a:buClr>
            </a:pPr>
            <a:r>
              <a:rPr lang="en-US" sz="1100" b="1" dirty="0">
                <a:solidFill>
                  <a:srgbClr val="FFFFFF"/>
                </a:solidFill>
                <a:effectLst/>
                <a:latin typeface="Georgia (Body)"/>
                <a:cs typeface="Myriad Pro"/>
              </a:rPr>
              <a:t>YoY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6B8AD04-2597-450F-843F-B51BC8F9309E}"/>
              </a:ext>
            </a:extLst>
          </p:cNvPr>
          <p:cNvSpPr/>
          <p:nvPr/>
        </p:nvSpPr>
        <p:spPr>
          <a:xfrm>
            <a:off x="1110654" y="3034755"/>
            <a:ext cx="518121" cy="4739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Date Placeholder 1">
            <a:extLst>
              <a:ext uri="{FF2B5EF4-FFF2-40B4-BE49-F238E27FC236}">
                <a16:creationId xmlns:a16="http://schemas.microsoft.com/office/drawing/2014/main" id="{BF72053E-45B6-9D48-9EE0-D636950705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9101" y="6453387"/>
            <a:ext cx="2170175" cy="404614"/>
          </a:xfrm>
        </p:spPr>
        <p:txBody>
          <a:bodyPr/>
          <a:lstStyle/>
          <a:p>
            <a:r>
              <a:rPr lang="en-US" dirty="0"/>
              <a:t>Gray Proprietary</a:t>
            </a:r>
          </a:p>
        </p:txBody>
      </p:sp>
    </p:spTree>
    <p:extLst>
      <p:ext uri="{BB962C8B-B14F-4D97-AF65-F5344CB8AC3E}">
        <p14:creationId xmlns:p14="http://schemas.microsoft.com/office/powerpoint/2010/main" val="31138521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BE4CDB7-9176-614F-A2EB-61B8F6F8B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BF802367-A8A8-FF4E-9990-B6BEDDB68BF3}"/>
              </a:ext>
            </a:extLst>
          </p:cNvPr>
          <p:cNvSpPr/>
          <p:nvPr/>
        </p:nvSpPr>
        <p:spPr>
          <a:xfrm>
            <a:off x="1045418" y="2360756"/>
            <a:ext cx="876300" cy="20320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D263D9E0-5A73-44CF-A7C0-C467CD7514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8299" y="1684721"/>
            <a:ext cx="6427402" cy="5107576"/>
          </a:xfrm>
        </p:spPr>
        <p:txBody>
          <a:bodyPr>
            <a:normAutofit/>
          </a:bodyPr>
          <a:lstStyle/>
          <a:p>
            <a:r>
              <a:rPr lang="en-US" dirty="0"/>
              <a:t>Inquiries</a:t>
            </a:r>
          </a:p>
          <a:p>
            <a:pPr lvl="1"/>
            <a:r>
              <a:rPr lang="en-US" dirty="0"/>
              <a:t>National</a:t>
            </a:r>
          </a:p>
          <a:p>
            <a:pPr lvl="1"/>
            <a:r>
              <a:rPr lang="en-US" dirty="0"/>
              <a:t>Online and On-Campus</a:t>
            </a:r>
          </a:p>
          <a:p>
            <a:pPr lvl="1"/>
            <a:r>
              <a:rPr lang="en-US" dirty="0"/>
              <a:t>Program, Degree, and City</a:t>
            </a:r>
          </a:p>
          <a:p>
            <a:r>
              <a:rPr lang="en-US" dirty="0"/>
              <a:t>Google Search Trends</a:t>
            </a:r>
          </a:p>
          <a:p>
            <a:pPr lvl="1"/>
            <a:r>
              <a:rPr lang="en-US" dirty="0"/>
              <a:t>Programs</a:t>
            </a:r>
          </a:p>
          <a:p>
            <a:pPr lvl="1"/>
            <a:r>
              <a:rPr lang="en-US" dirty="0"/>
              <a:t>Brands</a:t>
            </a:r>
          </a:p>
          <a:p>
            <a:pPr lvl="1"/>
            <a:r>
              <a:rPr lang="en-US" dirty="0"/>
              <a:t>Growth and Decline</a:t>
            </a:r>
          </a:p>
          <a:p>
            <a:pPr lvl="1"/>
            <a:r>
              <a:rPr lang="en-US" dirty="0"/>
              <a:t>Brand Reach</a:t>
            </a:r>
          </a:p>
          <a:p>
            <a:r>
              <a:rPr lang="en-US" dirty="0"/>
              <a:t>Program of the Month:  Health Services/Allied Health, General</a:t>
            </a:r>
          </a:p>
          <a:p>
            <a:r>
              <a:rPr lang="en-US" dirty="0"/>
              <a:t>Where to Offer a Program:  Market Analysis</a:t>
            </a:r>
          </a:p>
          <a:p>
            <a:r>
              <a:rPr lang="en-US" dirty="0"/>
              <a:t>Summary</a:t>
            </a:r>
          </a:p>
          <a:p>
            <a:endParaRPr lang="en-US" dirty="0"/>
          </a:p>
        </p:txBody>
      </p:sp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157C7E37-D917-7A4A-81B4-201CC89DBA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9101" y="6453387"/>
            <a:ext cx="2170175" cy="404614"/>
          </a:xfrm>
        </p:spPr>
        <p:txBody>
          <a:bodyPr/>
          <a:lstStyle/>
          <a:p>
            <a:r>
              <a:rPr lang="en-US" dirty="0"/>
              <a:t>Gray Proprietary</a:t>
            </a:r>
          </a:p>
        </p:txBody>
      </p:sp>
    </p:spTree>
    <p:extLst>
      <p:ext uri="{BB962C8B-B14F-4D97-AF65-F5344CB8AC3E}">
        <p14:creationId xmlns:p14="http://schemas.microsoft.com/office/powerpoint/2010/main" val="7287910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39EEC91-E28F-4122-8811-E5A6668FA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4C6E859-E852-498E-98D8-7082E7C9F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Inquiries for Online Programs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B101B1A-E9B1-4904-83A0-2C45AC0D8F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91440" tIns="45720" rIns="91440" bIns="45720" rtlCol="0" anchor="t" anchorCtr="0">
            <a:noAutofit/>
          </a:bodyPr>
          <a:lstStyle/>
          <a:p>
            <a:pPr>
              <a:buFont typeface="Wingdings" charset="2"/>
            </a:pPr>
            <a:r>
              <a:rPr lang="en-US" dirty="0">
                <a:solidFill>
                  <a:srgbClr val="124CA6"/>
                </a:solidFill>
              </a:rPr>
              <a:t>Inquiries for online programs increased 3% in January.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A25F1493-6E88-46BA-8EDA-9EAF94192C1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24377862"/>
              </p:ext>
            </p:extLst>
          </p:nvPr>
        </p:nvGraphicFramePr>
        <p:xfrm>
          <a:off x="242887" y="2073351"/>
          <a:ext cx="8658225" cy="4129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Sun 7">
            <a:extLst>
              <a:ext uri="{FF2B5EF4-FFF2-40B4-BE49-F238E27FC236}">
                <a16:creationId xmlns:a16="http://schemas.microsoft.com/office/drawing/2014/main" id="{F2E50DF0-D4DB-4A42-9C45-6260CC41F7DF}"/>
              </a:ext>
            </a:extLst>
          </p:cNvPr>
          <p:cNvSpPr/>
          <p:nvPr/>
        </p:nvSpPr>
        <p:spPr>
          <a:xfrm>
            <a:off x="4068470" y="1519836"/>
            <a:ext cx="574066" cy="483324"/>
          </a:xfrm>
          <a:prstGeom prst="sun">
            <a:avLst/>
          </a:prstGeom>
          <a:solidFill>
            <a:srgbClr val="FFFF00"/>
          </a:solidFill>
          <a:ln w="9525" cmpd="sng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1800" dirty="0">
              <a:latin typeface="Myriad Pro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7C53BE2-161A-4383-8F5B-D45DBED30C03}"/>
              </a:ext>
            </a:extLst>
          </p:cNvPr>
          <p:cNvSpPr txBox="1"/>
          <p:nvPr/>
        </p:nvSpPr>
        <p:spPr>
          <a:xfrm>
            <a:off x="65451" y="6235707"/>
            <a:ext cx="4003019" cy="230832"/>
          </a:xfrm>
          <a:prstGeom prst="rect">
            <a:avLst/>
          </a:prstGeom>
          <a:noFill/>
          <a:ln w="0" cap="rnd" cmpd="tri">
            <a:noFill/>
            <a:rou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sz="900" b="0" dirty="0">
                <a:solidFill>
                  <a:schemeClr val="accent5"/>
                </a:solidFill>
                <a:effectLst/>
                <a:latin typeface="Georgia (Body)"/>
                <a:cs typeface="Myriad Pro"/>
              </a:rPr>
              <a:t>Source:  GrayReports </a:t>
            </a:r>
            <a:r>
              <a:rPr lang="mr-IN" sz="900" b="0" dirty="0">
                <a:solidFill>
                  <a:schemeClr val="accent5"/>
                </a:solidFill>
                <a:effectLst/>
                <a:latin typeface="Georgia (Body)"/>
                <a:cs typeface="Myriad Pro"/>
              </a:rPr>
              <a:t>–</a:t>
            </a:r>
            <a:r>
              <a:rPr lang="en-US" sz="900" b="0" dirty="0">
                <a:solidFill>
                  <a:schemeClr val="accent5"/>
                </a:solidFill>
                <a:effectLst/>
                <a:latin typeface="Georgia (Body)"/>
                <a:cs typeface="Myriad Pro"/>
              </a:rPr>
              <a:t> </a:t>
            </a:r>
            <a:r>
              <a:rPr lang="en-US" sz="900" b="0" i="1" dirty="0">
                <a:solidFill>
                  <a:schemeClr val="accent5"/>
                </a:solidFill>
                <a:effectLst/>
                <a:latin typeface="Georgia (Body)"/>
                <a:cs typeface="Myriad Pro"/>
              </a:rPr>
              <a:t>Inquiry Trends, </a:t>
            </a:r>
            <a:r>
              <a:rPr lang="en-US" sz="900" b="0" dirty="0">
                <a:solidFill>
                  <a:schemeClr val="accent5"/>
                </a:solidFill>
                <a:effectLst/>
                <a:latin typeface="Georgia (Body)"/>
                <a:cs typeface="Myriad Pro"/>
              </a:rPr>
              <a:t>Gray’s Program Evaluation System</a:t>
            </a:r>
            <a:endParaRPr lang="en-US" sz="900" dirty="0">
              <a:solidFill>
                <a:schemeClr val="accent5"/>
              </a:solidFill>
              <a:latin typeface="Georgia (Body)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0C51106-B9F9-44F8-929B-79E8DCB66C04}"/>
              </a:ext>
            </a:extLst>
          </p:cNvPr>
          <p:cNvSpPr/>
          <p:nvPr/>
        </p:nvSpPr>
        <p:spPr>
          <a:xfrm>
            <a:off x="1233238" y="3192012"/>
            <a:ext cx="505726" cy="4739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1800" dirty="0">
              <a:latin typeface="Georgia (Body)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CE75FFC-30EE-4E5C-AC3A-CE18747B41DF}"/>
              </a:ext>
            </a:extLst>
          </p:cNvPr>
          <p:cNvSpPr txBox="1"/>
          <p:nvPr/>
        </p:nvSpPr>
        <p:spPr>
          <a:xfrm>
            <a:off x="1242284" y="2672624"/>
            <a:ext cx="487634" cy="473976"/>
          </a:xfrm>
          <a:prstGeom prst="rect">
            <a:avLst/>
          </a:prstGeom>
          <a:solidFill>
            <a:srgbClr val="048000"/>
          </a:solidFill>
          <a:ln w="0" cap="rnd" cmpd="tri">
            <a:noFill/>
            <a:round/>
          </a:ln>
          <a:effectLst/>
        </p:spPr>
        <p:txBody>
          <a:bodyPr wrap="none" rtlCol="0">
            <a:spAutoFit/>
          </a:bodyPr>
          <a:lstStyle/>
          <a:p>
            <a:pPr marL="169863" marR="0" lvl="0" indent="-169863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SzTx/>
              <a:buFont typeface="Arial" pitchFamily="34" charset="0"/>
              <a:buNone/>
              <a:tabLst/>
              <a:defRPr/>
            </a:pPr>
            <a:r>
              <a:rPr lang="en-US" sz="1100" b="1" dirty="0">
                <a:solidFill>
                  <a:srgbClr val="FFFFFF"/>
                </a:solidFill>
                <a:latin typeface="Georgia (Body)"/>
                <a:cs typeface="Myriad Pro"/>
              </a:rPr>
              <a:t>+3</a:t>
            </a:r>
            <a:r>
              <a:rPr lang="en-US" sz="1100" dirty="0">
                <a:solidFill>
                  <a:srgbClr val="FFFFFF"/>
                </a:solidFill>
                <a:effectLst/>
                <a:latin typeface="Georgia (Body)"/>
                <a:cs typeface="Myriad Pro"/>
              </a:rPr>
              <a:t>%</a:t>
            </a:r>
          </a:p>
          <a:p>
            <a:pPr marL="169863" marR="0" lvl="0" indent="-169863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SzTx/>
              <a:buFont typeface="Arial" pitchFamily="34" charset="0"/>
              <a:buNone/>
              <a:tabLst/>
              <a:defRPr/>
            </a:pPr>
            <a:r>
              <a:rPr lang="en-US" sz="1100" dirty="0">
                <a:solidFill>
                  <a:srgbClr val="FFFFFF"/>
                </a:solidFill>
                <a:latin typeface="Georgia (Body)"/>
                <a:cs typeface="Myriad Pro"/>
              </a:rPr>
              <a:t>YoY</a:t>
            </a:r>
            <a:endParaRPr lang="en-US" sz="1100" dirty="0">
              <a:solidFill>
                <a:srgbClr val="FFFFFF"/>
              </a:solidFill>
              <a:effectLst/>
              <a:latin typeface="Georgia (Body)"/>
              <a:cs typeface="Myriad Pro"/>
            </a:endParaRP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6E783C2A-0C7A-47F2-A607-58068B1397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8986" y="1056731"/>
            <a:ext cx="8927303" cy="1521370"/>
          </a:xfrm>
        </p:spPr>
        <p:txBody>
          <a:bodyPr/>
          <a:lstStyle/>
          <a:p>
            <a:r>
              <a:rPr lang="en-US" dirty="0"/>
              <a:t>Inquiries for online programs have increased year-over-year in each of the past 10 months.</a:t>
            </a:r>
          </a:p>
        </p:txBody>
      </p:sp>
      <p:sp>
        <p:nvSpPr>
          <p:cNvPr id="14" name="Sun 13">
            <a:extLst>
              <a:ext uri="{FF2B5EF4-FFF2-40B4-BE49-F238E27FC236}">
                <a16:creationId xmlns:a16="http://schemas.microsoft.com/office/drawing/2014/main" id="{3E171989-80D4-4F4E-BF31-80CFA81560AE}"/>
              </a:ext>
            </a:extLst>
          </p:cNvPr>
          <p:cNvSpPr/>
          <p:nvPr/>
        </p:nvSpPr>
        <p:spPr>
          <a:xfrm>
            <a:off x="4642536" y="1519836"/>
            <a:ext cx="574066" cy="483324"/>
          </a:xfrm>
          <a:prstGeom prst="sun">
            <a:avLst/>
          </a:prstGeom>
          <a:solidFill>
            <a:srgbClr val="FFFF00"/>
          </a:solidFill>
          <a:ln w="9525" cmpd="sng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1800" dirty="0">
              <a:latin typeface="Myriad Pro"/>
            </a:endParaRPr>
          </a:p>
        </p:txBody>
      </p:sp>
      <p:sp>
        <p:nvSpPr>
          <p:cNvPr id="17" name="Date Placeholder 1">
            <a:extLst>
              <a:ext uri="{FF2B5EF4-FFF2-40B4-BE49-F238E27FC236}">
                <a16:creationId xmlns:a16="http://schemas.microsoft.com/office/drawing/2014/main" id="{4B5331ED-949C-3F48-9CB7-69D652013B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9101" y="6453387"/>
            <a:ext cx="2170175" cy="404614"/>
          </a:xfrm>
        </p:spPr>
        <p:txBody>
          <a:bodyPr/>
          <a:lstStyle/>
          <a:p>
            <a:r>
              <a:rPr lang="en-US" dirty="0"/>
              <a:t>Gray Proprietary</a:t>
            </a:r>
          </a:p>
        </p:txBody>
      </p:sp>
    </p:spTree>
    <p:extLst>
      <p:ext uri="{BB962C8B-B14F-4D97-AF65-F5344CB8AC3E}">
        <p14:creationId xmlns:p14="http://schemas.microsoft.com/office/powerpoint/2010/main" val="3990285454"/>
      </p:ext>
    </p:extLst>
  </p:cSld>
  <p:clrMapOvr>
    <a:masterClrMapping/>
  </p:clrMapOvr>
</p:sld>
</file>

<file path=ppt/theme/theme1.xml><?xml version="1.0" encoding="utf-8"?>
<a:theme xmlns:a="http://schemas.openxmlformats.org/drawingml/2006/main" name="Gray Final PowerPoint Theme v1 MBK">
  <a:themeElements>
    <a:clrScheme name="Custom 9">
      <a:dk1>
        <a:srgbClr val="000000"/>
      </a:dk1>
      <a:lt1>
        <a:srgbClr val="6FC085"/>
      </a:lt1>
      <a:dk2>
        <a:srgbClr val="365577"/>
      </a:dk2>
      <a:lt2>
        <a:srgbClr val="17569E"/>
      </a:lt2>
      <a:accent1>
        <a:srgbClr val="4A8EF0"/>
      </a:accent1>
      <a:accent2>
        <a:srgbClr val="6EC085"/>
      </a:accent2>
      <a:accent3>
        <a:srgbClr val="C33362"/>
      </a:accent3>
      <a:accent4>
        <a:srgbClr val="2F5B98"/>
      </a:accent4>
      <a:accent5>
        <a:srgbClr val="404040"/>
      </a:accent5>
      <a:accent6>
        <a:srgbClr val="B5B5B5"/>
      </a:accent6>
      <a:hlink>
        <a:srgbClr val="5C63E4"/>
      </a:hlink>
      <a:folHlink>
        <a:srgbClr val="8BB9EE"/>
      </a:folHlink>
    </a:clrScheme>
    <a:fontScheme name="Gray Associates">
      <a:majorFont>
        <a:latin typeface="Garamond"/>
        <a:ea typeface=""/>
        <a:cs typeface=""/>
      </a:majorFont>
      <a:minorFont>
        <a:latin typeface="Georgia"/>
        <a:ea typeface=""/>
        <a:cs typeface="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ctr" anchorCtr="0">
        <a:normAutofit/>
      </a:bodyPr>
      <a:lstStyle>
        <a:defPPr>
          <a:defRPr sz="18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Gray Final PowerPoint Theme v1 MBK" id="{2BAC4DF1-D315-314E-AA43-F056881B6B3B}" vid="{8CE8F3C1-187C-6045-B70F-0600F3726FD6}"/>
    </a:ext>
  </a:extLst>
</a:theme>
</file>

<file path=ppt/theme/theme2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A4477"/>
    </a:dk1>
    <a:lt1>
      <a:srgbClr val="E6E6E6"/>
    </a:lt1>
    <a:dk2>
      <a:srgbClr val="144475"/>
    </a:dk2>
    <a:lt2>
      <a:srgbClr val="144475"/>
    </a:lt2>
    <a:accent1>
      <a:srgbClr val="072B4F"/>
    </a:accent1>
    <a:accent2>
      <a:srgbClr val="144475"/>
    </a:accent2>
    <a:accent3>
      <a:srgbClr val="F0F0F0"/>
    </a:accent3>
    <a:accent4>
      <a:srgbClr val="073965"/>
    </a:accent4>
    <a:accent5>
      <a:srgbClr val="AAACB2"/>
    </a:accent5>
    <a:accent6>
      <a:srgbClr val="113D69"/>
    </a:accent6>
    <a:hlink>
      <a:srgbClr val="5E95E9"/>
    </a:hlink>
    <a:folHlink>
      <a:srgbClr val="FFC200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Custom 2">
    <a:dk1>
      <a:srgbClr val="000000"/>
    </a:dk1>
    <a:lt1>
      <a:srgbClr val="6FC085"/>
    </a:lt1>
    <a:dk2>
      <a:srgbClr val="365577"/>
    </a:dk2>
    <a:lt2>
      <a:srgbClr val="17569E"/>
    </a:lt2>
    <a:accent1>
      <a:srgbClr val="4A8EF0"/>
    </a:accent1>
    <a:accent2>
      <a:srgbClr val="6EC085"/>
    </a:accent2>
    <a:accent3>
      <a:srgbClr val="C33362"/>
    </a:accent3>
    <a:accent4>
      <a:srgbClr val="2F5B98"/>
    </a:accent4>
    <a:accent5>
      <a:srgbClr val="000000"/>
    </a:accent5>
    <a:accent6>
      <a:srgbClr val="B5B5B5"/>
    </a:accent6>
    <a:hlink>
      <a:srgbClr val="5C63E4"/>
    </a:hlink>
    <a:folHlink>
      <a:srgbClr val="8BB9EE"/>
    </a:folHlink>
  </a:clrScheme>
  <a:fontScheme name="Gray Associates">
    <a:majorFont>
      <a:latin typeface="Garamond"/>
      <a:ea typeface=""/>
      <a:cs typeface=""/>
    </a:majorFont>
    <a:minorFont>
      <a:latin typeface="Georgia"/>
      <a:ea typeface=""/>
      <a:cs typeface=""/>
    </a:minorFont>
  </a:fontScheme>
  <a:fmtScheme name="Crop">
    <a:fillStyleLst>
      <a:solidFill>
        <a:schemeClr val="phClr"/>
      </a:solidFill>
      <a:gradFill rotWithShape="1">
        <a:gsLst>
          <a:gs pos="0">
            <a:schemeClr val="phClr">
              <a:tint val="67000"/>
              <a:satMod val="105000"/>
              <a:lumMod val="110000"/>
            </a:schemeClr>
          </a:gs>
          <a:gs pos="50000">
            <a:schemeClr val="phClr">
              <a:tint val="73000"/>
              <a:satMod val="103000"/>
              <a:lumMod val="105000"/>
            </a:schemeClr>
          </a:gs>
          <a:gs pos="100000">
            <a:schemeClr val="phClr">
              <a:tint val="81000"/>
              <a:satMod val="109000"/>
              <a:lumMod val="105000"/>
            </a:schemeClr>
          </a:gs>
        </a:gsLst>
        <a:lin ang="5400000" scaled="0"/>
      </a:gradFill>
      <a:gradFill rotWithShape="1">
        <a:gsLst>
          <a:gs pos="0">
            <a:schemeClr val="phClr">
              <a:tint val="94000"/>
              <a:satMod val="103000"/>
              <a:lumMod val="102000"/>
            </a:schemeClr>
          </a:gs>
          <a:gs pos="50000">
            <a:schemeClr val="phClr">
              <a:shade val="100000"/>
              <a:satMod val="110000"/>
              <a:lumMod val="100000"/>
            </a:schemeClr>
          </a:gs>
          <a:gs pos="100000">
            <a:schemeClr val="phClr">
              <a:shade val="78000"/>
              <a:satMod val="120000"/>
              <a:lumMod val="99000"/>
            </a:schemeClr>
          </a:gs>
        </a:gsLst>
        <a:lin ang="5400000" scaled="0"/>
      </a:gradFill>
    </a:fillStyleLst>
    <a:lnStyleLst>
      <a:ln w="6350" cap="flat" cmpd="sng" algn="in">
        <a:solidFill>
          <a:schemeClr val="phClr"/>
        </a:solidFill>
        <a:prstDash val="solid"/>
      </a:ln>
      <a:ln w="34925" cap="flat" cmpd="sng" algn="in">
        <a:solidFill>
          <a:schemeClr val="phClr"/>
        </a:solidFill>
        <a:prstDash val="solid"/>
      </a:ln>
      <a:ln w="19050" cap="flat" cmpd="sng" algn="in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35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hade val="98000"/>
              <a:satMod val="150000"/>
              <a:lumMod val="102000"/>
            </a:schemeClr>
          </a:gs>
          <a:gs pos="50000">
            <a:schemeClr val="phClr">
              <a:tint val="98000"/>
              <a:shade val="90000"/>
              <a:satMod val="13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">
    <a:dk1>
      <a:srgbClr val="0A4477"/>
    </a:dk1>
    <a:lt1>
      <a:srgbClr val="E6E6E6"/>
    </a:lt1>
    <a:dk2>
      <a:srgbClr val="144475"/>
    </a:dk2>
    <a:lt2>
      <a:srgbClr val="144475"/>
    </a:lt2>
    <a:accent1>
      <a:srgbClr val="072B4F"/>
    </a:accent1>
    <a:accent2>
      <a:srgbClr val="144475"/>
    </a:accent2>
    <a:accent3>
      <a:srgbClr val="F0F0F0"/>
    </a:accent3>
    <a:accent4>
      <a:srgbClr val="073965"/>
    </a:accent4>
    <a:accent5>
      <a:srgbClr val="AAACB2"/>
    </a:accent5>
    <a:accent6>
      <a:srgbClr val="113D69"/>
    </a:accent6>
    <a:hlink>
      <a:srgbClr val="5E95E9"/>
    </a:hlink>
    <a:folHlink>
      <a:srgbClr val="FFC200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">
    <a:dk1>
      <a:srgbClr val="0A4477"/>
    </a:dk1>
    <a:lt1>
      <a:srgbClr val="E6E6E6"/>
    </a:lt1>
    <a:dk2>
      <a:srgbClr val="144475"/>
    </a:dk2>
    <a:lt2>
      <a:srgbClr val="144475"/>
    </a:lt2>
    <a:accent1>
      <a:srgbClr val="072B4F"/>
    </a:accent1>
    <a:accent2>
      <a:srgbClr val="144475"/>
    </a:accent2>
    <a:accent3>
      <a:srgbClr val="F0F0F0"/>
    </a:accent3>
    <a:accent4>
      <a:srgbClr val="073965"/>
    </a:accent4>
    <a:accent5>
      <a:srgbClr val="AAACB2"/>
    </a:accent5>
    <a:accent6>
      <a:srgbClr val="113D69"/>
    </a:accent6>
    <a:hlink>
      <a:srgbClr val="5E95E9"/>
    </a:hlink>
    <a:folHlink>
      <a:srgbClr val="FFC200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">
    <a:dk1>
      <a:srgbClr val="0A4477"/>
    </a:dk1>
    <a:lt1>
      <a:srgbClr val="E6E6E6"/>
    </a:lt1>
    <a:dk2>
      <a:srgbClr val="144475"/>
    </a:dk2>
    <a:lt2>
      <a:srgbClr val="144475"/>
    </a:lt2>
    <a:accent1>
      <a:srgbClr val="072B4F"/>
    </a:accent1>
    <a:accent2>
      <a:srgbClr val="144475"/>
    </a:accent2>
    <a:accent3>
      <a:srgbClr val="F0F0F0"/>
    </a:accent3>
    <a:accent4>
      <a:srgbClr val="073965"/>
    </a:accent4>
    <a:accent5>
      <a:srgbClr val="AAACB2"/>
    </a:accent5>
    <a:accent6>
      <a:srgbClr val="113D69"/>
    </a:accent6>
    <a:hlink>
      <a:srgbClr val="5E95E9"/>
    </a:hlink>
    <a:folHlink>
      <a:srgbClr val="FFC200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">
    <a:dk1>
      <a:srgbClr val="0A4477"/>
    </a:dk1>
    <a:lt1>
      <a:srgbClr val="E6E6E6"/>
    </a:lt1>
    <a:dk2>
      <a:srgbClr val="144475"/>
    </a:dk2>
    <a:lt2>
      <a:srgbClr val="144475"/>
    </a:lt2>
    <a:accent1>
      <a:srgbClr val="072B4F"/>
    </a:accent1>
    <a:accent2>
      <a:srgbClr val="144475"/>
    </a:accent2>
    <a:accent3>
      <a:srgbClr val="F0F0F0"/>
    </a:accent3>
    <a:accent4>
      <a:srgbClr val="073965"/>
    </a:accent4>
    <a:accent5>
      <a:srgbClr val="AAACB2"/>
    </a:accent5>
    <a:accent6>
      <a:srgbClr val="113D69"/>
    </a:accent6>
    <a:hlink>
      <a:srgbClr val="5E95E9"/>
    </a:hlink>
    <a:folHlink>
      <a:srgbClr val="FFC200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">
    <a:dk1>
      <a:srgbClr val="0A4477"/>
    </a:dk1>
    <a:lt1>
      <a:srgbClr val="E6E6E6"/>
    </a:lt1>
    <a:dk2>
      <a:srgbClr val="144475"/>
    </a:dk2>
    <a:lt2>
      <a:srgbClr val="144475"/>
    </a:lt2>
    <a:accent1>
      <a:srgbClr val="072B4F"/>
    </a:accent1>
    <a:accent2>
      <a:srgbClr val="144475"/>
    </a:accent2>
    <a:accent3>
      <a:srgbClr val="F0F0F0"/>
    </a:accent3>
    <a:accent4>
      <a:srgbClr val="073965"/>
    </a:accent4>
    <a:accent5>
      <a:srgbClr val="AAACB2"/>
    </a:accent5>
    <a:accent6>
      <a:srgbClr val="113D69"/>
    </a:accent6>
    <a:hlink>
      <a:srgbClr val="5E95E9"/>
    </a:hlink>
    <a:folHlink>
      <a:srgbClr val="FFC200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">
    <a:dk1>
      <a:srgbClr val="0A4477"/>
    </a:dk1>
    <a:lt1>
      <a:srgbClr val="E6E6E6"/>
    </a:lt1>
    <a:dk2>
      <a:srgbClr val="144475"/>
    </a:dk2>
    <a:lt2>
      <a:srgbClr val="144475"/>
    </a:lt2>
    <a:accent1>
      <a:srgbClr val="072B4F"/>
    </a:accent1>
    <a:accent2>
      <a:srgbClr val="144475"/>
    </a:accent2>
    <a:accent3>
      <a:srgbClr val="F0F0F0"/>
    </a:accent3>
    <a:accent4>
      <a:srgbClr val="073965"/>
    </a:accent4>
    <a:accent5>
      <a:srgbClr val="AAACB2"/>
    </a:accent5>
    <a:accent6>
      <a:srgbClr val="113D69"/>
    </a:accent6>
    <a:hlink>
      <a:srgbClr val="5E95E9"/>
    </a:hlink>
    <a:folHlink>
      <a:srgbClr val="FFC200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">
    <a:dk1>
      <a:srgbClr val="0A4477"/>
    </a:dk1>
    <a:lt1>
      <a:srgbClr val="E6E6E6"/>
    </a:lt1>
    <a:dk2>
      <a:srgbClr val="144475"/>
    </a:dk2>
    <a:lt2>
      <a:srgbClr val="144475"/>
    </a:lt2>
    <a:accent1>
      <a:srgbClr val="072B4F"/>
    </a:accent1>
    <a:accent2>
      <a:srgbClr val="144475"/>
    </a:accent2>
    <a:accent3>
      <a:srgbClr val="F0F0F0"/>
    </a:accent3>
    <a:accent4>
      <a:srgbClr val="073965"/>
    </a:accent4>
    <a:accent5>
      <a:srgbClr val="AAACB2"/>
    </a:accent5>
    <a:accent6>
      <a:srgbClr val="113D69"/>
    </a:accent6>
    <a:hlink>
      <a:srgbClr val="5E95E9"/>
    </a:hlink>
    <a:folHlink>
      <a:srgbClr val="FFC200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">
    <a:dk1>
      <a:srgbClr val="0A4477"/>
    </a:dk1>
    <a:lt1>
      <a:srgbClr val="E6E6E6"/>
    </a:lt1>
    <a:dk2>
      <a:srgbClr val="144475"/>
    </a:dk2>
    <a:lt2>
      <a:srgbClr val="144475"/>
    </a:lt2>
    <a:accent1>
      <a:srgbClr val="072B4F"/>
    </a:accent1>
    <a:accent2>
      <a:srgbClr val="144475"/>
    </a:accent2>
    <a:accent3>
      <a:srgbClr val="F0F0F0"/>
    </a:accent3>
    <a:accent4>
      <a:srgbClr val="073965"/>
    </a:accent4>
    <a:accent5>
      <a:srgbClr val="AAACB2"/>
    </a:accent5>
    <a:accent6>
      <a:srgbClr val="113D69"/>
    </a:accent6>
    <a:hlink>
      <a:srgbClr val="5E95E9"/>
    </a:hlink>
    <a:folHlink>
      <a:srgbClr val="FFC200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56223</TotalTime>
  <Words>2565</Words>
  <Application>Microsoft Macintosh PowerPoint</Application>
  <PresentationFormat>On-screen Show (4:3)</PresentationFormat>
  <Paragraphs>549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44</vt:i4>
      </vt:variant>
    </vt:vector>
  </HeadingPairs>
  <TitlesOfParts>
    <vt:vector size="57" baseType="lpstr">
      <vt:lpstr>Arial</vt:lpstr>
      <vt:lpstr>Calibri</vt:lpstr>
      <vt:lpstr>Calibri Light</vt:lpstr>
      <vt:lpstr>Franklin Gothic Book</vt:lpstr>
      <vt:lpstr>Georgia</vt:lpstr>
      <vt:lpstr>Georgia (Body)</vt:lpstr>
      <vt:lpstr>Helvetica</vt:lpstr>
      <vt:lpstr>Lucida Grande</vt:lpstr>
      <vt:lpstr>Myriad</vt:lpstr>
      <vt:lpstr>Myriad Pro</vt:lpstr>
      <vt:lpstr>Wingdings</vt:lpstr>
      <vt:lpstr>Gray Final PowerPoint Theme v1 MBK</vt:lpstr>
      <vt:lpstr>Blank</vt:lpstr>
      <vt:lpstr>Demand For Higher Education Programs</vt:lpstr>
      <vt:lpstr>Who is Gray?</vt:lpstr>
      <vt:lpstr>PowerPoint Presentation</vt:lpstr>
      <vt:lpstr>Overall Student Inquiries (All Sources)</vt:lpstr>
      <vt:lpstr>Student Inquiries (All Sources)</vt:lpstr>
      <vt:lpstr>Student Inquiry Conversions (All Sources)</vt:lpstr>
      <vt:lpstr>Average Price for Pay-per-Inquiry</vt:lpstr>
      <vt:lpstr>PowerPoint Presentation</vt:lpstr>
      <vt:lpstr>Inquiries for Online Programs</vt:lpstr>
      <vt:lpstr>Inquiries for On-Campus Programs</vt:lpstr>
      <vt:lpstr>Inquiries for Programs with Unknown Modality</vt:lpstr>
      <vt:lpstr>PowerPoint Presentation</vt:lpstr>
      <vt:lpstr>The Big 5 Programs</vt:lpstr>
      <vt:lpstr>The Fast 5 Programs1</vt:lpstr>
      <vt:lpstr>The Big 5 Cities</vt:lpstr>
      <vt:lpstr>Inquiry Volumes by Degree Level</vt:lpstr>
      <vt:lpstr>Inquiries:  Year-over-Year Inquiries by State</vt:lpstr>
      <vt:lpstr>PowerPoint Presentation</vt:lpstr>
      <vt:lpstr>Google Search Trends:  Programs</vt:lpstr>
      <vt:lpstr>Google Search Trends:  Shrinking Programs</vt:lpstr>
      <vt:lpstr>Google Search Trends:  Brands</vt:lpstr>
      <vt:lpstr>Fastest-Growing Brands</vt:lpstr>
      <vt:lpstr>PowerPoint Presentation</vt:lpstr>
      <vt:lpstr>Program Sustainability:  An Integrated View</vt:lpstr>
      <vt:lpstr>Integrated Program Assessment</vt:lpstr>
      <vt:lpstr>Program of the Month: Degree Fit</vt:lpstr>
      <vt:lpstr>Program of the Month:  Scoring</vt:lpstr>
      <vt:lpstr>Program of the Month:  Program Rank</vt:lpstr>
      <vt:lpstr>Program of the Month:  Student Demand</vt:lpstr>
      <vt:lpstr>Program of the Month:  Competition</vt:lpstr>
      <vt:lpstr>Program of the Month: Employment and Career Paths – Part 1</vt:lpstr>
      <vt:lpstr>Program of the Month: Employment and Career Paths – Part 2</vt:lpstr>
      <vt:lpstr>Program of the Month:  Program Scorecard</vt:lpstr>
      <vt:lpstr>PowerPoint Presentation</vt:lpstr>
      <vt:lpstr>Offering a Bachelor’s Program in Health Services/Allied Health, General</vt:lpstr>
      <vt:lpstr>Ranking Markets Using Estimated Unfilled Demand</vt:lpstr>
      <vt:lpstr>Ranking Markets Using Estimated Unfilled Demand</vt:lpstr>
      <vt:lpstr>Ranking Markets Using Estimated Unfilled Demand</vt:lpstr>
      <vt:lpstr>Ranking Markets Using Estimated Unfilled Demand</vt:lpstr>
      <vt:lpstr>PowerPoint Presentation</vt:lpstr>
      <vt:lpstr>Key Demand Trends and Observations</vt:lpstr>
      <vt:lpstr>Program Portfolio Optimization</vt:lpstr>
      <vt:lpstr>Webinar Schedule</vt:lpstr>
      <vt:lpstr>Demand for Higher Education Programs</vt:lpstr>
    </vt:vector>
  </TitlesOfParts>
  <Company>Gray Associates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Elizabeth Atkins</cp:lastModifiedBy>
  <cp:revision>1176</cp:revision>
  <cp:lastPrinted>2012-05-03T18:43:10Z</cp:lastPrinted>
  <dcterms:created xsi:type="dcterms:W3CDTF">2012-03-26T15:02:38Z</dcterms:created>
  <dcterms:modified xsi:type="dcterms:W3CDTF">2019-02-28T16:58:10Z</dcterms:modified>
</cp:coreProperties>
</file>